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6" r:id="rId2"/>
    <p:sldId id="257" r:id="rId3"/>
    <p:sldId id="258" r:id="rId4"/>
    <p:sldId id="259" r:id="rId5"/>
    <p:sldId id="260" r:id="rId6"/>
    <p:sldId id="261" r:id="rId7"/>
    <p:sldId id="262" r:id="rId8"/>
    <p:sldId id="263" r:id="rId9"/>
    <p:sldId id="265" r:id="rId10"/>
    <p:sldId id="276" r:id="rId11"/>
    <p:sldId id="267" r:id="rId12"/>
    <p:sldId id="268" r:id="rId13"/>
    <p:sldId id="269" r:id="rId14"/>
    <p:sldId id="270" r:id="rId15"/>
    <p:sldId id="271" r:id="rId16"/>
    <p:sldId id="272" r:id="rId17"/>
    <p:sldId id="275" r:id="rId18"/>
    <p:sldId id="273" r:id="rId19"/>
    <p:sldId id="277" r:id="rId20"/>
    <p:sldId id="27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F35AD7A6-F627-447C-89B8-FAEB83C56586}">
          <p14:sldIdLst>
            <p14:sldId id="266"/>
            <p14:sldId id="257"/>
            <p14:sldId id="258"/>
          </p14:sldIdLst>
        </p14:section>
        <p14:section name="Overview" id="{F9191BF4-4D95-4163-B6E6-0D4DC2820447}">
          <p14:sldIdLst>
            <p14:sldId id="259"/>
            <p14:sldId id="260"/>
            <p14:sldId id="261"/>
            <p14:sldId id="262"/>
            <p14:sldId id="263"/>
            <p14:sldId id="265"/>
            <p14:sldId id="276"/>
            <p14:sldId id="267"/>
          </p14:sldIdLst>
        </p14:section>
        <p14:section name="PDF Tags" id="{3B8A90E1-2E8F-42F9-980C-B3CD0E63840E}">
          <p14:sldIdLst>
            <p14:sldId id="268"/>
            <p14:sldId id="269"/>
            <p14:sldId id="270"/>
            <p14:sldId id="271"/>
            <p14:sldId id="272"/>
            <p14:sldId id="275"/>
            <p14:sldId id="273"/>
            <p14:sldId id="277"/>
            <p14:sldId id="27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2" autoAdjust="0"/>
    <p:restoredTop sz="67347" autoAdjust="0"/>
  </p:normalViewPr>
  <p:slideViewPr>
    <p:cSldViewPr>
      <p:cViewPr varScale="1">
        <p:scale>
          <a:sx n="48" d="100"/>
          <a:sy n="48" d="100"/>
        </p:scale>
        <p:origin x="201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4E9A1E-53DA-4AA4-BE97-A0495D5B2B7A}" type="datetimeFigureOut">
              <a:rPr lang="en-US" smtClean="0"/>
              <a:t>3/27/2023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14D276-028F-4321-930F-C23EFB2119AC}" type="slidenum">
              <a:rPr lang="en-US" smtClean="0"/>
              <a:t>‹#›</a:t>
            </a:fld>
            <a:endParaRPr lang="en-US"/>
          </a:p>
        </p:txBody>
      </p:sp>
    </p:spTree>
    <p:extLst>
      <p:ext uri="{BB962C8B-B14F-4D97-AF65-F5344CB8AC3E}">
        <p14:creationId xmlns:p14="http://schemas.microsoft.com/office/powerpoint/2010/main" val="1390396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pdfa.org/index-of-pdf-related-iso-publications/?highlight=PDF%2FUA%20ISO"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w3.org/TR/WCAG20-TECHS/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Richard Steinberg, Senior Accessible User Experience Specialist at Wells Fargo. Got into accessibility in 2006 after writing a story for the Chronicle on how Yellow Cab of Austin was hiring blind dispatchers and had to make sure their software worked with the JAWS screen reader. Texas law changed that year that required state agency websites to be Section 508 compliant. So I’ve been at it for about 16 years and I’ve been fixing PDFs for almost that long.</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https://www.austinchronicle.com/news/2006-06-09/373276/</a:t>
            </a:r>
          </a:p>
          <a:p>
            <a:endParaRPr lang="en-US" dirty="0"/>
          </a:p>
        </p:txBody>
      </p:sp>
      <p:sp>
        <p:nvSpPr>
          <p:cNvPr id="4" name="Slide Number Placeholder 3"/>
          <p:cNvSpPr>
            <a:spLocks noGrp="1"/>
          </p:cNvSpPr>
          <p:nvPr>
            <p:ph type="sldNum" sz="quarter" idx="5"/>
          </p:nvPr>
        </p:nvSpPr>
        <p:spPr/>
        <p:txBody>
          <a:bodyPr/>
          <a:lstStyle/>
          <a:p>
            <a:fld id="{1214D276-028F-4321-930F-C23EFB2119AC}" type="slidenum">
              <a:rPr lang="en-US" smtClean="0"/>
              <a:t>2</a:t>
            </a:fld>
            <a:endParaRPr lang="en-US"/>
          </a:p>
        </p:txBody>
      </p:sp>
    </p:spTree>
    <p:extLst>
      <p:ext uri="{BB962C8B-B14F-4D97-AF65-F5344CB8AC3E}">
        <p14:creationId xmlns:p14="http://schemas.microsoft.com/office/powerpoint/2010/main" val="3317016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Simply put, PDF tags are elements within a PDF file that enable screen reader users to understand the content. Without PDF tags, PDF files are unintelligible. As I said earlier, it wasn’t until about 2005 that Adobe introduced tags to PDF files. That was the year I first got into accessibility and I can’t say for sure if I tested a PDF with a screen reader back then.</a:t>
            </a:r>
          </a:p>
          <a:p>
            <a:endParaRPr lang="en-US" dirty="0"/>
          </a:p>
          <a:p>
            <a:r>
              <a:rPr lang="en-US" dirty="0"/>
              <a:t>Tags are not viewable in Acrobat Reader and most sighted people don’t know </a:t>
            </a:r>
            <a:r>
              <a:rPr lang="en-US"/>
              <a:t>they exist.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Verdana" panose="020B0604030504040204" pitchFamily="34" charset="0"/>
                <a:ea typeface="Calibri" panose="020F0502020204030204" pitchFamily="34" charset="0"/>
                <a:cs typeface="Times New Roman" panose="02020603050405020304" pitchFamily="18" charset="0"/>
              </a:rPr>
              <a:t>The order of the tags determines the announcement order to screen reader users. The Accessibility Checker, which would need a whole separate presentation, doesn’t tell you if the tags are in the correct order.</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214D276-028F-4321-930F-C23EFB2119AC}" type="slidenum">
              <a:rPr lang="en-US" smtClean="0"/>
              <a:t>12</a:t>
            </a:fld>
            <a:endParaRPr lang="en-US"/>
          </a:p>
        </p:txBody>
      </p:sp>
    </p:spTree>
    <p:extLst>
      <p:ext uri="{BB962C8B-B14F-4D97-AF65-F5344CB8AC3E}">
        <p14:creationId xmlns:p14="http://schemas.microsoft.com/office/powerpoint/2010/main" val="882250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panose="05050102010706020507" pitchFamily="18" charset="2"/>
              <a:buNone/>
            </a:pPr>
            <a:r>
              <a:rPr lang="en-US" sz="1200" dirty="0">
                <a:effectLst/>
                <a:latin typeface="Verdana" panose="020B0604030504040204" pitchFamily="34" charset="0"/>
                <a:ea typeface="Calibri" panose="020F0502020204030204" pitchFamily="34" charset="0"/>
                <a:cs typeface="Times New Roman" panose="02020603050405020304" pitchFamily="18" charset="0"/>
              </a:rPr>
              <a:t>It’s easy to create PDFs with tags.  MS Office. Adobe InDesign, Adobe Experience Manager to name a few of the apps that can produce tagged PDFs. If the source documents are properly formatted or coded, then there’s a good chance the PDFs will be OK.</a:t>
            </a:r>
          </a:p>
          <a:p>
            <a:pPr marL="0" marR="0" lvl="0" indent="0">
              <a:lnSpc>
                <a:spcPct val="107000"/>
              </a:lnSpc>
              <a:spcBef>
                <a:spcPts val="0"/>
              </a:spcBef>
              <a:spcAft>
                <a:spcPts val="0"/>
              </a:spcAft>
              <a:buFont typeface="Symbol" panose="05050102010706020507" pitchFamily="18" charset="2"/>
              <a:buNone/>
            </a:pPr>
            <a:endParaRPr lang="en-US" sz="1200"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r>
              <a:rPr lang="en-US" sz="1200" dirty="0">
                <a:effectLst/>
                <a:latin typeface="Verdana" panose="020B0604030504040204" pitchFamily="34" charset="0"/>
                <a:ea typeface="Calibri" panose="020F0502020204030204" pitchFamily="34" charset="0"/>
                <a:cs typeface="Times New Roman" panose="02020603050405020304" pitchFamily="18" charset="0"/>
              </a:rPr>
              <a:t>It’s even easier to create PDFs without tags. Adobe Illustrator, Adobe Photoshop. Scanning a piece of paper on a scanner and not using optical character recognition—and even so, OCR software often messes things up.  There are more ways to create untagged PDFs than tagged.</a:t>
            </a:r>
          </a:p>
          <a:p>
            <a:pPr marL="342900" marR="0" lvl="0" indent="-342900">
              <a:lnSpc>
                <a:spcPct val="107000"/>
              </a:lnSpc>
              <a:spcBef>
                <a:spcPts val="0"/>
              </a:spcBef>
              <a:spcAft>
                <a:spcPts val="0"/>
              </a:spcAft>
              <a:buFont typeface="Symbol" panose="05050102010706020507" pitchFamily="18" charset="2"/>
              <a:buChar char=""/>
            </a:pPr>
            <a:endParaRPr lang="en-US" sz="1200" dirty="0">
              <a:effectLst/>
              <a:latin typeface="Verdana" panose="020B060403050404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Verdana" panose="020B0604030504040204" pitchFamily="34" charset="0"/>
                <a:ea typeface="Calibri" panose="020F0502020204030204" pitchFamily="34" charset="0"/>
                <a:cs typeface="Times New Roman" panose="02020603050405020304" pitchFamily="18" charset="0"/>
              </a:rPr>
              <a:t>Funny thing about tags, however, is your file may have them, but they might not be right. You will need to be an accessibility subject matter expert to find out if they are right or wrong.</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Verdana" panose="020B0604030504040204" pitchFamily="34" charset="0"/>
                <a:ea typeface="Calibri" panose="020F0502020204030204" pitchFamily="34" charset="0"/>
                <a:cs typeface="Times New Roman" panose="02020603050405020304" pitchFamily="18" charset="0"/>
              </a:rPr>
              <a:t>It is possible to add tags to a PDF that doesn’t have them. It’s also very possible to edit existing tags with Adobe Acrobat Professional or </a:t>
            </a:r>
            <a:r>
              <a:rPr lang="en-US" sz="1200" dirty="0" err="1">
                <a:effectLst/>
                <a:latin typeface="Verdana" panose="020B0604030504040204" pitchFamily="34" charset="0"/>
                <a:ea typeface="Calibri" panose="020F0502020204030204" pitchFamily="34" charset="0"/>
                <a:cs typeface="Times New Roman" panose="02020603050405020304" pitchFamily="18" charset="0"/>
              </a:rPr>
              <a:t>CommonLook</a:t>
            </a:r>
            <a:r>
              <a:rPr lang="en-US" sz="1200" dirty="0">
                <a:effectLst/>
                <a:latin typeface="Verdana" panose="020B0604030504040204" pitchFamily="34" charset="0"/>
                <a:ea typeface="Calibri" panose="020F0502020204030204" pitchFamily="34" charset="0"/>
                <a:cs typeface="Times New Roman" panose="02020603050405020304" pitchFamily="18" charset="0"/>
              </a:rPr>
              <a:t>. However, the real check is to run through a PDF with a screen reader.  The accessibility checker doesn’t always tell you if content is tagged correctly.</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Verdana" panose="020B0604030504040204" pitchFamily="34" charset="0"/>
                <a:ea typeface="Calibri" panose="020F0502020204030204" pitchFamily="34" charset="0"/>
                <a:cs typeface="Times New Roman" panose="02020603050405020304" pitchFamily="18" charset="0"/>
              </a:rPr>
              <a:t>The Adobe Acrobat Reader has a “read out aloud” feature but people who are blind don’t use it like their screen readers. Read Out Aloud doesn’t explain semantic information like headings and lists, which screen reader users need to navigate.</a:t>
            </a:r>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Verdana" panose="020B0604030504040204" pitchFamily="34" charset="0"/>
                <a:ea typeface="Calibri" panose="020F0502020204030204" pitchFamily="34" charset="0"/>
                <a:cs typeface="Times New Roman" panose="02020603050405020304" pitchFamily="18" charset="0"/>
              </a:rPr>
              <a:t>If You Use Word styles properly, PDF tags should be OK, but there are exceptions. I’ve seen a lot of problems with nested lists and tables that extend beyond one page especially. There are other things to mess up tags, for example, someone might put a hard  return in between lists to make space. If you do this in a bulleted or numbered list, this breaks the whole sequence. </a:t>
            </a:r>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Verdana" panose="020B0604030504040204" pitchFamily="34" charset="0"/>
                <a:ea typeface="Calibri" panose="020F0502020204030204" pitchFamily="34" charset="0"/>
                <a:cs typeface="Times New Roman" panose="02020603050405020304" pitchFamily="18" charset="0"/>
              </a:rPr>
              <a:t>If from within Word you save the file as PDF, it can result in an accessible PDF. But a lot depends on the complexity of the Word file. I have seen the resulting PDF missing or messing up things. The PDF will probably need a bit of remediation. The best way I’ve found to convert is to use the Adobe Acrobat plugin for MS Office that comes with Adobe Acrobat Professional.</a:t>
            </a:r>
          </a:p>
          <a:p>
            <a:endParaRPr lang="en-US" dirty="0"/>
          </a:p>
        </p:txBody>
      </p:sp>
      <p:sp>
        <p:nvSpPr>
          <p:cNvPr id="4" name="Slide Number Placeholder 3"/>
          <p:cNvSpPr>
            <a:spLocks noGrp="1"/>
          </p:cNvSpPr>
          <p:nvPr>
            <p:ph type="sldNum" sz="quarter" idx="5"/>
          </p:nvPr>
        </p:nvSpPr>
        <p:spPr/>
        <p:txBody>
          <a:bodyPr/>
          <a:lstStyle/>
          <a:p>
            <a:fld id="{1214D276-028F-4321-930F-C23EFB2119AC}" type="slidenum">
              <a:rPr lang="en-US" smtClean="0"/>
              <a:t>13</a:t>
            </a:fld>
            <a:endParaRPr lang="en-US"/>
          </a:p>
        </p:txBody>
      </p:sp>
    </p:spTree>
    <p:extLst>
      <p:ext uri="{BB962C8B-B14F-4D97-AF65-F5344CB8AC3E}">
        <p14:creationId xmlns:p14="http://schemas.microsoft.com/office/powerpoint/2010/main" val="1056539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a web browser, if you select Save as PDF, Microsoft Print to PDF, or Adobe PDF, you’re more than likely to end up with an untagged PDF. Here we can blame every browser manufacturer. Maybe some day they’ll fix their software, </a:t>
            </a:r>
          </a:p>
        </p:txBody>
      </p:sp>
      <p:sp>
        <p:nvSpPr>
          <p:cNvPr id="4" name="Slide Number Placeholder 3"/>
          <p:cNvSpPr>
            <a:spLocks noGrp="1"/>
          </p:cNvSpPr>
          <p:nvPr>
            <p:ph type="sldNum" sz="quarter" idx="5"/>
          </p:nvPr>
        </p:nvSpPr>
        <p:spPr/>
        <p:txBody>
          <a:bodyPr/>
          <a:lstStyle/>
          <a:p>
            <a:fld id="{1214D276-028F-4321-930F-C23EFB2119AC}" type="slidenum">
              <a:rPr lang="en-US" smtClean="0"/>
              <a:t>14</a:t>
            </a:fld>
            <a:endParaRPr lang="en-US"/>
          </a:p>
        </p:txBody>
      </p:sp>
    </p:spTree>
    <p:extLst>
      <p:ext uri="{BB962C8B-B14F-4D97-AF65-F5344CB8AC3E}">
        <p14:creationId xmlns:p14="http://schemas.microsoft.com/office/powerpoint/2010/main" val="976973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Save as PDF button on a web page can be the worst because people may assume it creates a tagged PDF.  In most cases it doesn’t. The PDF is usually created because of some app behind the scenes on the web server, usually coded in something like Java or JavaScript. There are many free </a:t>
            </a:r>
            <a:r>
              <a:rPr lang="en-US" dirty="0" err="1"/>
              <a:t>JavaScripts</a:t>
            </a:r>
            <a:r>
              <a:rPr lang="en-US" dirty="0"/>
              <a:t> or Java libraries on places like GitHub that convert HTML to PDF and I have yet to find one that creates a tagged PDF. Maybe a dev team didn’t have any other options and found a script years ago and it has been used ever since. But the result could be thousands of inaccessible PDFs created on-demand. </a:t>
            </a:r>
          </a:p>
          <a:p>
            <a:endParaRPr lang="en-US" dirty="0"/>
          </a:p>
          <a:p>
            <a:r>
              <a:rPr lang="en-US" dirty="0"/>
              <a:t>You cannot fix the tags in these PDFs because they are created on demand by one of your customers.</a:t>
            </a:r>
          </a:p>
          <a:p>
            <a:endParaRPr lang="en-US" dirty="0"/>
          </a:p>
          <a:p>
            <a:pPr marL="0" marR="0" lvl="0" indent="0">
              <a:lnSpc>
                <a:spcPct val="107000"/>
              </a:lnSpc>
              <a:spcBef>
                <a:spcPts val="0"/>
              </a:spcBef>
              <a:spcAft>
                <a:spcPts val="0"/>
              </a:spcAft>
              <a:buFont typeface="Symbol" panose="05050102010706020507" pitchFamily="18" charset="2"/>
              <a:buNone/>
            </a:pPr>
            <a:r>
              <a:rPr lang="en-US" sz="1800" dirty="0">
                <a:effectLst/>
                <a:latin typeface="Verdana" panose="020B0604030504040204" pitchFamily="34" charset="0"/>
                <a:ea typeface="Calibri" panose="020F0502020204030204" pitchFamily="34" charset="0"/>
                <a:cs typeface="Times New Roman" panose="02020603050405020304" pitchFamily="18" charset="0"/>
              </a:rPr>
              <a:t>Sometimes these PDFs are tied into backend systems that pull information from data sources and generate PDFs dynamically.</a:t>
            </a:r>
          </a:p>
          <a:p>
            <a:pPr marL="0" marR="0" lvl="0" indent="0">
              <a:lnSpc>
                <a:spcPct val="107000"/>
              </a:lnSpc>
              <a:spcBef>
                <a:spcPts val="0"/>
              </a:spcBef>
              <a:spcAft>
                <a:spcPts val="0"/>
              </a:spcAft>
              <a:buFont typeface="Symbol" panose="05050102010706020507" pitchFamily="18" charset="2"/>
              <a:buNone/>
            </a:pPr>
            <a:endParaRPr lang="en-US" sz="1800"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Font typeface="Symbol" panose="05050102010706020507" pitchFamily="18" charset="2"/>
              <a:buNone/>
            </a:pPr>
            <a:r>
              <a:rPr lang="en-US" sz="1800" dirty="0">
                <a:effectLst/>
                <a:latin typeface="Verdana" panose="020B0604030504040204" pitchFamily="34" charset="0"/>
                <a:ea typeface="Calibri" panose="020F0502020204030204" pitchFamily="34" charset="0"/>
                <a:cs typeface="Times New Roman" panose="02020603050405020304" pitchFamily="18" charset="0"/>
              </a:rPr>
              <a:t>I have been helping a team in commercial banking with customer-facing monthly statements. I’m working with developers to change their coding so that the PDFs they produce are accessible.</a:t>
            </a:r>
          </a:p>
          <a:p>
            <a:pPr marL="0" marR="0" lvl="0" indent="0">
              <a:lnSpc>
                <a:spcPct val="107000"/>
              </a:lnSpc>
              <a:spcBef>
                <a:spcPts val="0"/>
              </a:spcBef>
              <a:spcAft>
                <a:spcPts val="800"/>
              </a:spcAft>
              <a:buFont typeface="Symbol" panose="05050102010706020507" pitchFamily="18" charset="2"/>
              <a:buNone/>
            </a:pPr>
            <a:endParaRPr lang="en-US" sz="1800"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Font typeface="Symbol" panose="05050102010706020507" pitchFamily="18" charset="2"/>
              <a:buNone/>
            </a:pPr>
            <a:r>
              <a:rPr lang="en-US" sz="1800" dirty="0">
                <a:effectLst/>
                <a:latin typeface="Verdana" panose="020B0604030504040204" pitchFamily="34" charset="0"/>
                <a:ea typeface="Calibri" panose="020F0502020204030204" pitchFamily="34" charset="0"/>
                <a:cs typeface="Times New Roman" panose="02020603050405020304" pitchFamily="18" charset="0"/>
              </a:rPr>
              <a:t>This is the reason I wanted to give this presentation. Sorry for taking a while to get here. I don’t think there has been much discussion on machine-generated PDFs. There has been a lot of discussion on manually created PDFs. I hope others begin to look into this issue and come up with additional solutions. Or at least get the awareness out there. Are the machine-generated PDFs produced by your organization accessible? Is anyone even testing them?</a:t>
            </a:r>
          </a:p>
          <a:p>
            <a:endParaRPr lang="en-US" dirty="0"/>
          </a:p>
        </p:txBody>
      </p:sp>
      <p:sp>
        <p:nvSpPr>
          <p:cNvPr id="4" name="Slide Number Placeholder 3"/>
          <p:cNvSpPr>
            <a:spLocks noGrp="1"/>
          </p:cNvSpPr>
          <p:nvPr>
            <p:ph type="sldNum" sz="quarter" idx="5"/>
          </p:nvPr>
        </p:nvSpPr>
        <p:spPr/>
        <p:txBody>
          <a:bodyPr/>
          <a:lstStyle/>
          <a:p>
            <a:fld id="{1214D276-028F-4321-930F-C23EFB2119AC}" type="slidenum">
              <a:rPr lang="en-US" smtClean="0"/>
              <a:t>15</a:t>
            </a:fld>
            <a:endParaRPr lang="en-US"/>
          </a:p>
        </p:txBody>
      </p:sp>
    </p:spTree>
    <p:extLst>
      <p:ext uri="{BB962C8B-B14F-4D97-AF65-F5344CB8AC3E}">
        <p14:creationId xmlns:p14="http://schemas.microsoft.com/office/powerpoint/2010/main" val="1319860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quick search of GitHub shows many  libraries for converting HTML to PDF, but tagged PDFs are not among them. One company, </a:t>
            </a:r>
            <a:r>
              <a:rPr lang="en-US" dirty="0" err="1"/>
              <a:t>iText</a:t>
            </a:r>
            <a:r>
              <a:rPr lang="en-US" dirty="0"/>
              <a:t> has two libraries for iText7 on GitHub that create tagged PDFs. They're the only one.</a:t>
            </a:r>
          </a:p>
        </p:txBody>
      </p:sp>
      <p:sp>
        <p:nvSpPr>
          <p:cNvPr id="4" name="Slide Number Placeholder 3"/>
          <p:cNvSpPr>
            <a:spLocks noGrp="1"/>
          </p:cNvSpPr>
          <p:nvPr>
            <p:ph type="sldNum" sz="quarter" idx="5"/>
          </p:nvPr>
        </p:nvSpPr>
        <p:spPr/>
        <p:txBody>
          <a:bodyPr/>
          <a:lstStyle/>
          <a:p>
            <a:fld id="{1214D276-028F-4321-930F-C23EFB2119AC}" type="slidenum">
              <a:rPr lang="en-US" smtClean="0"/>
              <a:t>16</a:t>
            </a:fld>
            <a:endParaRPr lang="en-US"/>
          </a:p>
        </p:txBody>
      </p:sp>
    </p:spTree>
    <p:extLst>
      <p:ext uri="{BB962C8B-B14F-4D97-AF65-F5344CB8AC3E}">
        <p14:creationId xmlns:p14="http://schemas.microsoft.com/office/powerpoint/2010/main" val="14486900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PDF Association maintains a list of vendors that support the PDF/UA standard,  Some those listed handle accessible HTML to PDF conversion. Many of the apps they list are desktop apps such as ABBYY, which does OCR of scanned documents or </a:t>
            </a:r>
            <a:r>
              <a:rPr lang="en-US" dirty="0" err="1"/>
              <a:t>axaio</a:t>
            </a:r>
            <a:r>
              <a:rPr lang="en-US" dirty="0"/>
              <a:t>, which produces an Adobe InDesign plugin. My company has multiple licenses for iText7, which converts HTML to a properly tagged PDF—this assumes that the HTML is coded correctly. So far, we have successfully deployed iText7 to several apps. I’m not a developer, nor am I getting kickbacks for mentioning iText7—I don’t know how to code or implement Java—but I’ve been able to point our team’s to </a:t>
            </a:r>
            <a:r>
              <a:rPr lang="en-US" dirty="0" err="1"/>
              <a:t>iText’s</a:t>
            </a:r>
            <a:r>
              <a:rPr lang="en-US" dirty="0"/>
              <a:t> documentation. FYI, previous versions of </a:t>
            </a:r>
            <a:r>
              <a:rPr lang="en-US" dirty="0" err="1"/>
              <a:t>iText</a:t>
            </a:r>
            <a:r>
              <a:rPr lang="en-US" dirty="0"/>
              <a:t> do not create tagged PDFs—you need iText7.</a:t>
            </a:r>
          </a:p>
          <a:p>
            <a:endParaRPr lang="en-US" dirty="0"/>
          </a:p>
          <a:p>
            <a:r>
              <a:rPr lang="en-US" dirty="0"/>
              <a:t>If you go to the PDF Association’s site, the list is relatively short. Why? Tagged PDFs have been around since 2005. </a:t>
            </a:r>
          </a:p>
          <a:p>
            <a:endParaRPr lang="en-US" dirty="0"/>
          </a:p>
          <a:p>
            <a:r>
              <a:rPr lang="en-US" dirty="0"/>
              <a:t>Sometimes it takes customer demand to see changes in the industry. Currently, my company is working with Microsoft to correct an Export as PDF function with their Microsoft SSRS (SQL server) product. It also exports to Excel. Both formats have accessibility issues. We’ll see where that goes.</a:t>
            </a:r>
          </a:p>
          <a:p>
            <a:endParaRPr lang="en-US" dirty="0"/>
          </a:p>
        </p:txBody>
      </p:sp>
      <p:sp>
        <p:nvSpPr>
          <p:cNvPr id="4" name="Slide Number Placeholder 3"/>
          <p:cNvSpPr>
            <a:spLocks noGrp="1"/>
          </p:cNvSpPr>
          <p:nvPr>
            <p:ph type="sldNum" sz="quarter" idx="5"/>
          </p:nvPr>
        </p:nvSpPr>
        <p:spPr/>
        <p:txBody>
          <a:bodyPr/>
          <a:lstStyle/>
          <a:p>
            <a:fld id="{1214D276-028F-4321-930F-C23EFB2119AC}" type="slidenum">
              <a:rPr lang="en-US" smtClean="0"/>
              <a:t>17</a:t>
            </a:fld>
            <a:endParaRPr lang="en-US"/>
          </a:p>
        </p:txBody>
      </p:sp>
    </p:spTree>
    <p:extLst>
      <p:ext uri="{BB962C8B-B14F-4D97-AF65-F5344CB8AC3E}">
        <p14:creationId xmlns:p14="http://schemas.microsoft.com/office/powerpoint/2010/main" val="22399346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22222"/>
                </a:solidFill>
                <a:effectLst/>
                <a:latin typeface="Verdana" panose="020B0604030504040204" pitchFamily="34" charset="0"/>
              </a:rPr>
              <a:t>The </a:t>
            </a:r>
            <a:r>
              <a:rPr lang="en-US" b="0" i="0" dirty="0" err="1">
                <a:solidFill>
                  <a:srgbClr val="222222"/>
                </a:solidFill>
                <a:effectLst/>
                <a:latin typeface="Verdana" panose="020B0604030504040204" pitchFamily="34" charset="0"/>
              </a:rPr>
              <a:t>iText</a:t>
            </a:r>
            <a:r>
              <a:rPr lang="en-US" b="0" i="0" dirty="0">
                <a:solidFill>
                  <a:srgbClr val="222222"/>
                </a:solidFill>
                <a:effectLst/>
                <a:latin typeface="Verdana" panose="020B0604030504040204" pitchFamily="34" charset="0"/>
              </a:rPr>
              <a:t> story, told by its original developer. After a quarter of a century in IT, Bruno </a:t>
            </a:r>
            <a:r>
              <a:rPr lang="en-US" b="0" i="0" dirty="0" err="1">
                <a:solidFill>
                  <a:srgbClr val="222222"/>
                </a:solidFill>
                <a:effectLst/>
                <a:latin typeface="Verdana" panose="020B0604030504040204" pitchFamily="34" charset="0"/>
              </a:rPr>
              <a:t>Lowagie</a:t>
            </a:r>
            <a:r>
              <a:rPr lang="en-US" b="0" i="0" dirty="0">
                <a:solidFill>
                  <a:srgbClr val="222222"/>
                </a:solidFill>
                <a:effectLst/>
                <a:latin typeface="Verdana" panose="020B0604030504040204" pitchFamily="34" charset="0"/>
              </a:rPr>
              <a:t> (°1970) decided to share his experience in a book. Entreprenerd is the chronicle of his personal story as a software developer and entrepreneur against the backdrop of a fast-paced technological evolution.</a:t>
            </a:r>
            <a:endParaRPr lang="en-US" dirty="0"/>
          </a:p>
        </p:txBody>
      </p:sp>
      <p:sp>
        <p:nvSpPr>
          <p:cNvPr id="4" name="Slide Number Placeholder 3"/>
          <p:cNvSpPr>
            <a:spLocks noGrp="1"/>
          </p:cNvSpPr>
          <p:nvPr>
            <p:ph type="sldNum" sz="quarter" idx="5"/>
          </p:nvPr>
        </p:nvSpPr>
        <p:spPr/>
        <p:txBody>
          <a:bodyPr/>
          <a:lstStyle/>
          <a:p>
            <a:fld id="{1214D276-028F-4321-930F-C23EFB2119AC}" type="slidenum">
              <a:rPr lang="en-US" smtClean="0"/>
              <a:t>19</a:t>
            </a:fld>
            <a:endParaRPr lang="en-US"/>
          </a:p>
        </p:txBody>
      </p:sp>
    </p:spTree>
    <p:extLst>
      <p:ext uri="{BB962C8B-B14F-4D97-AF65-F5344CB8AC3E}">
        <p14:creationId xmlns:p14="http://schemas.microsoft.com/office/powerpoint/2010/main" val="61165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General History</a:t>
            </a:r>
            <a:br>
              <a:rPr lang="en-US" dirty="0"/>
            </a:br>
            <a:r>
              <a:rPr lang="en-US" dirty="0"/>
              <a:t>Many organizations take advantage of providing Portable Document Format (PDF) documents to their users. In 1991, Adobe cofounder Dr. John Warnock launched the paper-to-digital revolution with an idea he called The Camelot Project. The goal was to enable anyone to capture documents from any application, send electronic versions of these documents anywhere, and view and print them on any machine. By 1992, Camelot had evolved into PDF when Adobe released it to the public. Few people seem to remember that PDFs predates the widespread use of the internet. </a:t>
            </a:r>
          </a:p>
          <a:p>
            <a:endParaRPr lang="en-US" dirty="0"/>
          </a:p>
          <a:p>
            <a:r>
              <a:rPr lang="en-US" dirty="0"/>
              <a:t>On January 29, 2007, Adobe announced that it would release the full Portable Document Format 1.7 specification to the American National Standards Institute (ANSI) and the Enterprise Content Management Association (AIIM), for the purpose of publication by the International Organization for Standardization (ISO). ISO issues certifications for products that meet their standards across many industries. In 2008, ISO Technical Committee published the first PDF standard, ISO 32000-1.</a:t>
            </a:r>
          </a:p>
        </p:txBody>
      </p:sp>
      <p:sp>
        <p:nvSpPr>
          <p:cNvPr id="4" name="Slide Number Placeholder 3"/>
          <p:cNvSpPr>
            <a:spLocks noGrp="1"/>
          </p:cNvSpPr>
          <p:nvPr>
            <p:ph type="sldNum" sz="quarter" idx="5"/>
          </p:nvPr>
        </p:nvSpPr>
        <p:spPr/>
        <p:txBody>
          <a:bodyPr/>
          <a:lstStyle/>
          <a:p>
            <a:fld id="{1214D276-028F-4321-930F-C23EFB2119AC}" type="slidenum">
              <a:rPr lang="en-US" smtClean="0"/>
              <a:t>4</a:t>
            </a:fld>
            <a:endParaRPr lang="en-US"/>
          </a:p>
        </p:txBody>
      </p:sp>
    </p:spTree>
    <p:extLst>
      <p:ext uri="{BB962C8B-B14F-4D97-AF65-F5344CB8AC3E}">
        <p14:creationId xmlns:p14="http://schemas.microsoft.com/office/powerpoint/2010/main" val="2592519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t>My History with PDFs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Verdana" panose="020B0604030504040204" pitchFamily="34" charset="0"/>
                <a:ea typeface="Calibri" panose="020F0502020204030204" pitchFamily="34" charset="0"/>
                <a:cs typeface="Times New Roman" panose="02020603050405020304" pitchFamily="18" charset="0"/>
              </a:rPr>
              <a:t>In the early days of the web, PDFs enabled me to start one of my first websites, which helped place children who had been abused or neglected and in my state’s care for adoption. Our existing recruitment system involved sending printed pages to our offices across Texas where local staff added them to a loose-leaf catalog. Prospective parents would make an appointment with a social worker to visit and view the catalog in person. The graphic designer who created these loose-leaf pages sent PDFs with children’s profiles to our print shop. One day, I asked him if he could give me some of those PDFs to put on our website. In those days, HTML was in its infancy with limited formatting options. PDFs allowed us to reach anyone who visited the site at their convenience. We started in 1994 with 12 children. Today, the site at adoptchildren.org has been converted to a searchable, HTML-based database with close to 1,000 children.</a:t>
            </a:r>
          </a:p>
          <a:p>
            <a:endParaRPr lang="en-US" dirty="0"/>
          </a:p>
        </p:txBody>
      </p:sp>
      <p:sp>
        <p:nvSpPr>
          <p:cNvPr id="4" name="Slide Number Placeholder 3"/>
          <p:cNvSpPr>
            <a:spLocks noGrp="1"/>
          </p:cNvSpPr>
          <p:nvPr>
            <p:ph type="sldNum" sz="quarter" idx="5"/>
          </p:nvPr>
        </p:nvSpPr>
        <p:spPr/>
        <p:txBody>
          <a:bodyPr/>
          <a:lstStyle/>
          <a:p>
            <a:fld id="{1214D276-028F-4321-930F-C23EFB2119AC}" type="slidenum">
              <a:rPr lang="en-US" smtClean="0"/>
              <a:t>5</a:t>
            </a:fld>
            <a:endParaRPr lang="en-US"/>
          </a:p>
        </p:txBody>
      </p:sp>
    </p:spTree>
    <p:extLst>
      <p:ext uri="{BB962C8B-B14F-4D97-AF65-F5344CB8AC3E}">
        <p14:creationId xmlns:p14="http://schemas.microsoft.com/office/powerpoint/2010/main" val="1166856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Verdana" panose="020B0604030504040204" pitchFamily="34" charset="0"/>
                <a:ea typeface="Calibri" panose="020F0502020204030204" pitchFamily="34" charset="0"/>
                <a:cs typeface="Times New Roman" panose="02020603050405020304" pitchFamily="18" charset="0"/>
              </a:rPr>
              <a:t>PDFs have evolved over the years. Form fields, radio buttons, and checkboxes were added in 1996. JavaScript, multimedia, XML, and more have also been added over the years. Adobe created the PDF format, so the early favorites for compatibility were Adobe InDesign CS2 and Adobe FrameMaker 7, but Microsoft Office 2000. joined the club, too. It wasn’t until about 2005 that Adobe introduced tags to PDF files. It wasn’t until 2012 that PDF/UA, the International Standard for accessible PDF was first published as ISO 14289–1 to establish normative language for accessible PDF technology. ISO stands for International Organization for Standardization., which was formed in 1947 to develop and publish standardization in all technical and nontechnical fields other than electrical and electronic engineering. Since its inception, PDF has evolved to include </a:t>
            </a:r>
            <a:r>
              <a:rPr lang="en-US" sz="1800" u="sng" dirty="0">
                <a:solidFill>
                  <a:srgbClr val="0563C1"/>
                </a:solidFill>
                <a:effectLst/>
                <a:latin typeface="Verdana" panose="020B0604030504040204" pitchFamily="34" charset="0"/>
                <a:ea typeface="Calibri" panose="020F0502020204030204" pitchFamily="34" charset="0"/>
                <a:cs typeface="Times New Roman" panose="02020603050405020304" pitchFamily="18" charset="0"/>
                <a:hlinkClick r:id="rId3"/>
              </a:rPr>
              <a:t>several different standards set by ISO</a:t>
            </a:r>
            <a:r>
              <a:rPr lang="en-US" sz="1800" dirty="0">
                <a:effectLst/>
                <a:latin typeface="Verdana" panose="020B0604030504040204" pitchFamily="34" charset="0"/>
                <a:ea typeface="Calibri" panose="020F0502020204030204" pitchFamily="34" charset="0"/>
                <a:cs typeface="Times New Roman" panose="02020603050405020304" pitchFamily="18" charset="0"/>
              </a:rPr>
              <a:t>. There are even specific ISO standards for the type of JavaScript and XML used in PDF.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Verdana" panose="020B060403050404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214D276-028F-4321-930F-C23EFB2119AC}" type="slidenum">
              <a:rPr lang="en-US" smtClean="0"/>
              <a:t>6</a:t>
            </a:fld>
            <a:endParaRPr lang="en-US"/>
          </a:p>
        </p:txBody>
      </p:sp>
    </p:spTree>
    <p:extLst>
      <p:ext uri="{BB962C8B-B14F-4D97-AF65-F5344CB8AC3E}">
        <p14:creationId xmlns:p14="http://schemas.microsoft.com/office/powerpoint/2010/main" val="729358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Verdana" panose="020B0604030504040204" pitchFamily="34" charset="0"/>
                <a:ea typeface="Calibri" panose="020F0502020204030204" pitchFamily="34" charset="0"/>
                <a:cs typeface="Times New Roman" panose="02020603050405020304" pitchFamily="18" charset="0"/>
              </a:rPr>
              <a:t>In 2006, a global organization called the PDF Association was founded in Berlin, Germany whose mission is “to promote open standards-based electronic document implementations using PDF technology through education, expertise and shared experience for stakeholders worldwide.” In April 2021, the PDF Association published the Matterhorn Protocol, which identifies all possible ways to fail the PDF/UA standard, which is the accessibility standard. It consists of a set of 31 checkpoints comprised of 136 failure conditions.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Verdana" panose="020B0604030504040204" pitchFamily="34" charset="0"/>
                <a:ea typeface="Calibri" panose="020F0502020204030204" pitchFamily="34" charset="0"/>
                <a:cs typeface="Times New Roman" panose="02020603050405020304" pitchFamily="18" charset="0"/>
              </a:rPr>
              <a:t>Many of you are familiar with the Web Content Accessibility Guidelines (WCAG). The W3C has come up with a way to meet WCAG 2.0 standards for PDFs at </a:t>
            </a:r>
            <a:r>
              <a:rPr lang="en-US" sz="1800" u="sng" dirty="0">
                <a:solidFill>
                  <a:srgbClr val="0563C1"/>
                </a:solidFill>
                <a:effectLst/>
                <a:latin typeface="Verdana" panose="020B0604030504040204" pitchFamily="34" charset="0"/>
                <a:ea typeface="Calibri" panose="020F0502020204030204" pitchFamily="34" charset="0"/>
                <a:cs typeface="Times New Roman" panose="02020603050405020304" pitchFamily="18" charset="0"/>
                <a:hlinkClick r:id="rId3"/>
              </a:rPr>
              <a:t>https://www.w3.org/TR/WCAG20-TECHS/pdf</a:t>
            </a:r>
            <a:r>
              <a:rPr lang="en-US" sz="1800" u="sng" dirty="0">
                <a:solidFill>
                  <a:srgbClr val="0563C1"/>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u="none" dirty="0">
                <a:solidFill>
                  <a:srgbClr val="0563C1"/>
                </a:solidFill>
                <a:effectLst/>
                <a:latin typeface="Verdana" panose="020B0604030504040204" pitchFamily="34" charset="0"/>
                <a:ea typeface="Calibri" panose="020F0502020204030204" pitchFamily="34" charset="0"/>
                <a:cs typeface="Times New Roman" panose="02020603050405020304" pitchFamily="18" charset="0"/>
              </a:rPr>
              <a:t>Some look to WCAG exclusively, but it fails to recognize many of the syntax requirements for PDFs. We’ll get more into those a little later.</a:t>
            </a:r>
            <a:endParaRPr lang="en-US" sz="1800" u="none" dirty="0">
              <a:effectLst/>
              <a:latin typeface="Verdana" panose="020B060403050404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214D276-028F-4321-930F-C23EFB2119AC}" type="slidenum">
              <a:rPr lang="en-US" smtClean="0"/>
              <a:t>7</a:t>
            </a:fld>
            <a:endParaRPr lang="en-US"/>
          </a:p>
        </p:txBody>
      </p:sp>
    </p:spTree>
    <p:extLst>
      <p:ext uri="{BB962C8B-B14F-4D97-AF65-F5344CB8AC3E}">
        <p14:creationId xmlns:p14="http://schemas.microsoft.com/office/powerpoint/2010/main" val="747129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Verdana" panose="020B0604030504040204" pitchFamily="34" charset="0"/>
                <a:ea typeface="Calibri" panose="020F0502020204030204" pitchFamily="34" charset="0"/>
                <a:cs typeface="Times New Roman" panose="02020603050405020304" pitchFamily="18" charset="0"/>
              </a:rPr>
              <a:t>I couldn’t find any recent studies of blind users’ opinions of the PDF format, but in my 15 years as an accessibility SME I have heard many groans from screen reader uses and other SMEs about PDFs. Many would like to blame Adobe, but as I started earlier, the format has been an open standard since 2008. Many programs have the ability to create PDFs.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Verdana" panose="020B0604030504040204" pitchFamily="34" charset="0"/>
                <a:ea typeface="Calibri" panose="020F0502020204030204" pitchFamily="34" charset="0"/>
                <a:cs typeface="Times New Roman" panose="02020603050405020304" pitchFamily="18" charset="0"/>
              </a:rPr>
              <a:t>Browsing JAWS user groups, I’ve found instances where some users rather try to copy PDF content to a text editor like Note Pad and read it from there. Some have accused Adobe of discriminating against blind users because author-based features such as password protection, restrictions to copy content, and copying content for accessibility are a direct afront. I never explored Acrobat’s security features before so I tried this out. It’s true: If you password protect a PDF, people cannot copy the content and paste it in another application.</a:t>
            </a:r>
          </a:p>
          <a:p>
            <a:endParaRPr lang="en-US" dirty="0"/>
          </a:p>
        </p:txBody>
      </p:sp>
      <p:sp>
        <p:nvSpPr>
          <p:cNvPr id="4" name="Slide Number Placeholder 3"/>
          <p:cNvSpPr>
            <a:spLocks noGrp="1"/>
          </p:cNvSpPr>
          <p:nvPr>
            <p:ph type="sldNum" sz="quarter" idx="5"/>
          </p:nvPr>
        </p:nvSpPr>
        <p:spPr/>
        <p:txBody>
          <a:bodyPr/>
          <a:lstStyle/>
          <a:p>
            <a:fld id="{1214D276-028F-4321-930F-C23EFB2119AC}" type="slidenum">
              <a:rPr lang="en-US" smtClean="0"/>
              <a:t>8</a:t>
            </a:fld>
            <a:endParaRPr lang="en-US"/>
          </a:p>
        </p:txBody>
      </p:sp>
    </p:spTree>
    <p:extLst>
      <p:ext uri="{BB962C8B-B14F-4D97-AF65-F5344CB8AC3E}">
        <p14:creationId xmlns:p14="http://schemas.microsoft.com/office/powerpoint/2010/main" val="2852108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Verdana" panose="020B0604030504040204" pitchFamily="34" charset="0"/>
                <a:ea typeface="Calibri" panose="020F0502020204030204" pitchFamily="34" charset="0"/>
                <a:cs typeface="Times New Roman" panose="02020603050405020304" pitchFamily="18" charset="0"/>
              </a:rPr>
              <a:t>You are probably aware of problems with PDFs in academia. Whether it’s a school teacher or college professor posting a PDF, many of these files are not understandable to people with disabilities.</a:t>
            </a:r>
          </a:p>
          <a:p>
            <a:pPr marL="0" marR="0">
              <a:lnSpc>
                <a:spcPct val="107000"/>
              </a:lnSpc>
              <a:spcBef>
                <a:spcPts val="0"/>
              </a:spcBef>
              <a:spcAft>
                <a:spcPts val="800"/>
              </a:spcAft>
            </a:pPr>
            <a:endParaRPr lang="en-US" sz="1200" dirty="0">
              <a:effectLst/>
              <a:latin typeface="Verdana" panose="020B060403050404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Verdana" panose="020B0604030504040204" pitchFamily="34" charset="0"/>
                <a:ea typeface="Calibri" panose="020F0502020204030204" pitchFamily="34" charset="0"/>
                <a:cs typeface="Times New Roman" panose="02020603050405020304" pitchFamily="18" charset="0"/>
              </a:rPr>
              <a:t>In 2007, Dr. Jonathan Lazar and colleagues published a study in the International Journal of Human–Computer Interaction, “What Frustrates Screen Reader Users on the Web: A Study of 100 Blind Users.” The study found that inaccessible PDFs was one of several frustrations of student and workplace users. </a:t>
            </a:r>
          </a:p>
          <a:p>
            <a:pPr marL="0" marR="0">
              <a:lnSpc>
                <a:spcPct val="107000"/>
              </a:lnSpc>
              <a:spcBef>
                <a:spcPts val="0"/>
              </a:spcBef>
              <a:spcAft>
                <a:spcPts val="800"/>
              </a:spcAft>
            </a:pPr>
            <a:endParaRPr lang="en-US" sz="1200" dirty="0">
              <a:effectLst/>
              <a:latin typeface="Verdana" panose="020B060403050404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Verdana" panose="020B0604030504040204" pitchFamily="34" charset="0"/>
                <a:ea typeface="Calibri" panose="020F0502020204030204" pitchFamily="34" charset="0"/>
                <a:cs typeface="Times New Roman" panose="02020603050405020304" pitchFamily="18" charset="0"/>
              </a:rPr>
              <a:t>Lazar and colleagues published a paper in 2020 “PDF Accessibility of Research Papers: What Tools are Needed for Assessment and Remediation?” in which they point out that although many are familiar with WCAG, PDF accessibility is often the “step-child” of digital accessibility.</a:t>
            </a:r>
          </a:p>
          <a:p>
            <a:pPr marL="0" marR="0">
              <a:lnSpc>
                <a:spcPct val="107000"/>
              </a:lnSpc>
              <a:spcBef>
                <a:spcPts val="0"/>
              </a:spcBef>
              <a:spcAft>
                <a:spcPts val="800"/>
              </a:spcAft>
            </a:pPr>
            <a:endParaRPr lang="en-US" sz="1200" dirty="0">
              <a:effectLst/>
              <a:latin typeface="Verdana" panose="020B060403050404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Verdana" panose="020B0604030504040204" pitchFamily="34" charset="0"/>
                <a:ea typeface="Calibri" panose="020F0502020204030204" pitchFamily="34" charset="0"/>
                <a:cs typeface="Times New Roman" panose="02020603050405020304" pitchFamily="18" charset="0"/>
              </a:rPr>
              <a:t>A report by a company called </a:t>
            </a:r>
            <a:r>
              <a:rPr lang="en-US" sz="1200" dirty="0" err="1">
                <a:effectLst/>
                <a:latin typeface="Verdana" panose="020B0604030504040204" pitchFamily="34" charset="0"/>
                <a:ea typeface="Calibri" panose="020F0502020204030204" pitchFamily="34" charset="0"/>
                <a:cs typeface="Times New Roman" panose="02020603050405020304" pitchFamily="18" charset="0"/>
              </a:rPr>
              <a:t>iText</a:t>
            </a:r>
            <a:r>
              <a:rPr lang="en-US" sz="1200" dirty="0">
                <a:effectLst/>
                <a:latin typeface="Verdana" panose="020B0604030504040204" pitchFamily="34" charset="0"/>
                <a:ea typeface="Calibri" panose="020F0502020204030204" pitchFamily="34" charset="0"/>
                <a:cs typeface="Times New Roman" panose="02020603050405020304" pitchFamily="18" charset="0"/>
              </a:rPr>
              <a:t> says that there are currently 2.5 trillion PDFs on the web, but it’s unknown how many of them are accessible. According to the PDF Association, </a:t>
            </a:r>
            <a:r>
              <a:rPr lang="en-US" sz="1200" dirty="0" err="1">
                <a:effectLst/>
                <a:latin typeface="Verdana" panose="020B0604030504040204" pitchFamily="34" charset="0"/>
                <a:ea typeface="Calibri" panose="020F0502020204030204" pitchFamily="34" charset="0"/>
                <a:cs typeface="Times New Roman" panose="02020603050405020304" pitchFamily="18" charset="0"/>
              </a:rPr>
              <a:t>iText</a:t>
            </a:r>
            <a:r>
              <a:rPr lang="en-US" sz="1200" dirty="0">
                <a:effectLst/>
                <a:latin typeface="Verdana" panose="020B0604030504040204" pitchFamily="34" charset="0"/>
                <a:ea typeface="Calibri" panose="020F0502020204030204" pitchFamily="34" charset="0"/>
                <a:cs typeface="Times New Roman" panose="02020603050405020304" pitchFamily="18" charset="0"/>
              </a:rPr>
              <a:t> is one of a handful of applications that successfully converts HTML to an accessible PDF—this depends on how accessible the source HTML is in the first place.</a:t>
            </a:r>
          </a:p>
          <a:p>
            <a:endParaRPr lang="en-US" dirty="0"/>
          </a:p>
          <a:p>
            <a:endParaRPr lang="en-US" dirty="0"/>
          </a:p>
        </p:txBody>
      </p:sp>
      <p:sp>
        <p:nvSpPr>
          <p:cNvPr id="4" name="Slide Number Placeholder 3"/>
          <p:cNvSpPr>
            <a:spLocks noGrp="1"/>
          </p:cNvSpPr>
          <p:nvPr>
            <p:ph type="sldNum" sz="quarter" idx="5"/>
          </p:nvPr>
        </p:nvSpPr>
        <p:spPr/>
        <p:txBody>
          <a:bodyPr/>
          <a:lstStyle/>
          <a:p>
            <a:fld id="{1214D276-028F-4321-930F-C23EFB2119AC}" type="slidenum">
              <a:rPr lang="en-US" smtClean="0"/>
              <a:t>9</a:t>
            </a:fld>
            <a:endParaRPr lang="en-US"/>
          </a:p>
        </p:txBody>
      </p:sp>
    </p:spTree>
    <p:extLst>
      <p:ext uri="{BB962C8B-B14F-4D97-AF65-F5344CB8AC3E}">
        <p14:creationId xmlns:p14="http://schemas.microsoft.com/office/powerpoint/2010/main" val="3095970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22222"/>
                </a:solidFill>
                <a:effectLst/>
                <a:latin typeface="Verdana" panose="020B0604030504040204" pitchFamily="34" charset="0"/>
              </a:rPr>
              <a:t>In January 2023, The U.S. Department of Justice released a report to the President and Congress on the state of accessibility of federal agencies. To assess document accessibility, the DOJ measured WCAG conformance among the “Top 10 Downloads" reported by each agency:</a:t>
            </a:r>
            <a:endParaRPr lang="en-US" b="0" i="0" dirty="0">
              <a:solidFill>
                <a:srgbClr val="222222"/>
              </a:solidFill>
              <a:effectLst/>
              <a:latin typeface="Arial" panose="020B0604020202020204" pitchFamily="34" charset="0"/>
            </a:endParaRPr>
          </a:p>
          <a:p>
            <a:pPr algn="l"/>
            <a:r>
              <a:rPr lang="en-US" b="0" i="0" dirty="0">
                <a:solidFill>
                  <a:srgbClr val="222222"/>
                </a:solidFill>
                <a:effectLst/>
                <a:latin typeface="Verdana" panose="020B0604030504040204" pitchFamily="34" charset="0"/>
              </a:rPr>
              <a:t> </a:t>
            </a:r>
            <a:endParaRPr lang="en-US" b="0" i="0" dirty="0">
              <a:solidFill>
                <a:srgbClr val="222222"/>
              </a:solidFill>
              <a:effectLst/>
              <a:latin typeface="Arial" panose="020B0604020202020204" pitchFamily="34" charset="0"/>
            </a:endParaRPr>
          </a:p>
          <a:p>
            <a:pPr algn="l"/>
            <a:r>
              <a:rPr lang="en-US" b="0" i="0" dirty="0">
                <a:solidFill>
                  <a:srgbClr val="222222"/>
                </a:solidFill>
                <a:effectLst/>
                <a:latin typeface="Verdana" panose="020B0604030504040204" pitchFamily="34" charset="0"/>
              </a:rPr>
              <a:t>68% of top downloads were non-accessible PDFs</a:t>
            </a:r>
            <a:endParaRPr lang="en-US" b="0" i="0" dirty="0">
              <a:solidFill>
                <a:srgbClr val="222222"/>
              </a:solidFill>
              <a:effectLst/>
              <a:latin typeface="Arial" panose="020B0604020202020204" pitchFamily="34" charset="0"/>
            </a:endParaRPr>
          </a:p>
          <a:p>
            <a:pPr algn="l"/>
            <a:r>
              <a:rPr lang="en-US" b="0" i="0" dirty="0">
                <a:solidFill>
                  <a:srgbClr val="222222"/>
                </a:solidFill>
                <a:effectLst/>
                <a:latin typeface="Verdana" panose="020B0604030504040204" pitchFamily="34" charset="0"/>
              </a:rPr>
              <a:t>23% of top downloads were accessible PDFs</a:t>
            </a:r>
            <a:endParaRPr lang="en-US" b="0" i="0" dirty="0">
              <a:solidFill>
                <a:srgbClr val="222222"/>
              </a:solidFill>
              <a:effectLst/>
              <a:latin typeface="Arial" panose="020B0604020202020204" pitchFamily="34" charset="0"/>
            </a:endParaRPr>
          </a:p>
          <a:p>
            <a:pPr algn="l"/>
            <a:r>
              <a:rPr lang="en-US" b="0" i="0" dirty="0">
                <a:solidFill>
                  <a:srgbClr val="222222"/>
                </a:solidFill>
                <a:effectLst/>
                <a:latin typeface="Verdana" panose="020B0604030504040204" pitchFamily="34" charset="0"/>
              </a:rPr>
              <a:t>9% of downloads were not PDFs.</a:t>
            </a:r>
            <a:endParaRPr lang="en-US" b="0" i="0" dirty="0">
              <a:solidFill>
                <a:srgbClr val="222222"/>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214D276-028F-4321-930F-C23EFB2119AC}" type="slidenum">
              <a:rPr lang="en-US" smtClean="0"/>
              <a:t>10</a:t>
            </a:fld>
            <a:endParaRPr lang="en-US"/>
          </a:p>
        </p:txBody>
      </p:sp>
    </p:spTree>
    <p:extLst>
      <p:ext uri="{BB962C8B-B14F-4D97-AF65-F5344CB8AC3E}">
        <p14:creationId xmlns:p14="http://schemas.microsoft.com/office/powerpoint/2010/main" val="2346280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Verdana" panose="020B0604030504040204" pitchFamily="34" charset="0"/>
                <a:ea typeface="Calibri" panose="020F0502020204030204" pitchFamily="34" charset="0"/>
                <a:cs typeface="Times New Roman" panose="02020603050405020304" pitchFamily="18" charset="0"/>
              </a:rPr>
              <a:t>Many have speculated on the future of PDFs. In 2020, Adobe announced a new multi-year vision for the future of the PDF. Some have speculated the PDF format will go away—I think mainly this comes from those who concentrate on mobile accessibility or those who have labeled it the step-child of accessibility. But I think this is short-sided; if you think dealing with PDFs on an iPhone is frustrating, try saving an HTML with its associated CSS and scripting languages to your mobile device or your computer. The PDF detractors fail to recognize the simplicity of creating PDFs (every browser can save a page as a PDF) and their ability to be used for archiving. In the world of academia, just about every scholarly article is published as a PDF in a journal.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Verdana" panose="020B0604030504040204" pitchFamily="34" charset="0"/>
                <a:ea typeface="Calibri" panose="020F0502020204030204" pitchFamily="34" charset="0"/>
                <a:cs typeface="Times New Roman" panose="02020603050405020304" pitchFamily="18" charset="0"/>
              </a:rPr>
              <a:t>Many accessibility specialists may have dabbled with PDFs in their early days, but have since put them in their rearview mirror. I have been on teams where some colleagues don’t want to work on PDFs. Yes, HTML is easier to get right for accessibility than PDFs. But I don’t think electronic documents are going away. In fact, as it stands now, in some circumstances it’s easier to fix a PDF for accessibility than MS Office or Adobe InDesign files. Try defining table row </a:t>
            </a:r>
            <a:r>
              <a:rPr lang="en-US" sz="1800" b="1" dirty="0">
                <a:effectLst/>
                <a:latin typeface="Verdana" panose="020B0604030504040204" pitchFamily="34" charset="0"/>
                <a:ea typeface="Calibri" panose="020F0502020204030204" pitchFamily="34" charset="0"/>
                <a:cs typeface="Times New Roman" panose="02020603050405020304" pitchFamily="18" charset="0"/>
              </a:rPr>
              <a:t>and</a:t>
            </a:r>
            <a:r>
              <a:rPr lang="en-US" sz="1800" dirty="0">
                <a:effectLst/>
                <a:latin typeface="Verdana" panose="020B0604030504040204" pitchFamily="34" charset="0"/>
                <a:ea typeface="Calibri" panose="020F0502020204030204" pitchFamily="34" charset="0"/>
                <a:cs typeface="Times New Roman" panose="02020603050405020304" pitchFamily="18" charset="0"/>
              </a:rPr>
              <a:t> column headers in MS Word. You can’t., you can only do column headers.  And I have been handed MS PowerPoint files that were easier to fix in Adobe Acrobat than in PowerPoint itself.</a:t>
            </a:r>
          </a:p>
          <a:p>
            <a:endParaRPr lang="en-US" dirty="0"/>
          </a:p>
        </p:txBody>
      </p:sp>
      <p:sp>
        <p:nvSpPr>
          <p:cNvPr id="4" name="Slide Number Placeholder 3"/>
          <p:cNvSpPr>
            <a:spLocks noGrp="1"/>
          </p:cNvSpPr>
          <p:nvPr>
            <p:ph type="sldNum" sz="quarter" idx="5"/>
          </p:nvPr>
        </p:nvSpPr>
        <p:spPr/>
        <p:txBody>
          <a:bodyPr/>
          <a:lstStyle/>
          <a:p>
            <a:fld id="{1214D276-028F-4321-930F-C23EFB2119AC}" type="slidenum">
              <a:rPr lang="en-US" smtClean="0"/>
              <a:t>11</a:t>
            </a:fld>
            <a:endParaRPr lang="en-US"/>
          </a:p>
        </p:txBody>
      </p:sp>
    </p:spTree>
    <p:extLst>
      <p:ext uri="{BB962C8B-B14F-4D97-AF65-F5344CB8AC3E}">
        <p14:creationId xmlns:p14="http://schemas.microsoft.com/office/powerpoint/2010/main" val="2976286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C3DF3043-582A-4EC5-AB98-688369462415}" type="datetimeFigureOut">
              <a:rPr lang="en-US" smtClean="0"/>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1EBC14-3337-4A22-BCBD-DD1B69DD933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1">
                    <a:lumMod val="75000"/>
                  </a:schemeClr>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solidFill>
                  <a:schemeClr val="accent1">
                    <a:lumMod val="75000"/>
                  </a:schemeClr>
                </a:solidFill>
              </a:defRPr>
            </a:lvl1pPr>
            <a:lvl2pPr>
              <a:defRPr>
                <a:solidFill>
                  <a:schemeClr val="accent1">
                    <a:lumMod val="75000"/>
                  </a:schemeClr>
                </a:solidFill>
              </a:defRPr>
            </a:lvl2pPr>
            <a:lvl3pPr>
              <a:defRPr>
                <a:solidFill>
                  <a:schemeClr val="accent1">
                    <a:lumMod val="75000"/>
                  </a:schemeClr>
                </a:solidFill>
              </a:defRPr>
            </a:lvl3pPr>
            <a:lvl4pPr>
              <a:defRPr>
                <a:solidFill>
                  <a:schemeClr val="accent1">
                    <a:lumMod val="75000"/>
                  </a:schemeClr>
                </a:solidFill>
              </a:defRPr>
            </a:lvl4pPr>
            <a:lvl5pPr>
              <a:defRPr>
                <a:solidFill>
                  <a:schemeClr val="accent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3DF3043-582A-4EC5-AB98-688369462415}" type="datetimeFigureOut">
              <a:rPr lang="en-US" smtClean="0"/>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1EBC14-3337-4A22-BCBD-DD1B69DD933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b="1">
                <a:solidFill>
                  <a:schemeClr val="accent1">
                    <a:lumMod val="75000"/>
                  </a:schemeClr>
                </a:solidFill>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lvl1pPr>
              <a:defRPr>
                <a:solidFill>
                  <a:schemeClr val="accent1">
                    <a:lumMod val="75000"/>
                  </a:schemeClr>
                </a:solidFill>
              </a:defRPr>
            </a:lvl1pPr>
            <a:lvl2pPr>
              <a:defRPr>
                <a:solidFill>
                  <a:schemeClr val="accent1">
                    <a:lumMod val="75000"/>
                  </a:schemeClr>
                </a:solidFill>
              </a:defRPr>
            </a:lvl2pPr>
            <a:lvl3pPr>
              <a:defRPr>
                <a:solidFill>
                  <a:schemeClr val="accent1">
                    <a:lumMod val="75000"/>
                  </a:schemeClr>
                </a:solidFill>
              </a:defRPr>
            </a:lvl3pPr>
            <a:lvl4pPr>
              <a:defRPr>
                <a:solidFill>
                  <a:schemeClr val="accent1">
                    <a:lumMod val="75000"/>
                  </a:schemeClr>
                </a:solidFill>
              </a:defRPr>
            </a:lvl4pPr>
            <a:lvl5pPr>
              <a:defRPr>
                <a:solidFill>
                  <a:schemeClr val="accent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3DF3043-582A-4EC5-AB98-688369462415}" type="datetimeFigureOut">
              <a:rPr lang="en-US" smtClean="0"/>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1EBC14-3337-4A22-BCBD-DD1B69DD933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1">
                    <a:lumMod val="75000"/>
                  </a:schemeClr>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accent1">
                    <a:lumMod val="75000"/>
                  </a:schemeClr>
                </a:solidFill>
              </a:defRPr>
            </a:lvl1pPr>
            <a:lvl2pPr>
              <a:defRPr>
                <a:solidFill>
                  <a:schemeClr val="accent1">
                    <a:lumMod val="75000"/>
                  </a:schemeClr>
                </a:solidFill>
              </a:defRPr>
            </a:lvl2pPr>
            <a:lvl3pPr>
              <a:defRPr>
                <a:solidFill>
                  <a:schemeClr val="accent1">
                    <a:lumMod val="75000"/>
                  </a:schemeClr>
                </a:solidFill>
              </a:defRPr>
            </a:lvl3pPr>
            <a:lvl4pPr>
              <a:defRPr>
                <a:solidFill>
                  <a:schemeClr val="accent1">
                    <a:lumMod val="75000"/>
                  </a:schemeClr>
                </a:solidFill>
              </a:defRPr>
            </a:lvl4pPr>
            <a:lvl5pPr>
              <a:defRPr>
                <a:solidFill>
                  <a:schemeClr val="accent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3DF3043-582A-4EC5-AB98-688369462415}" type="datetimeFigureOut">
              <a:rPr lang="en-US" smtClean="0"/>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1EBC14-3337-4A22-BCBD-DD1B69DD933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accent1">
                    <a:lumMod val="75000"/>
                  </a:schemeClr>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3DF3043-582A-4EC5-AB98-688369462415}" type="datetimeFigureOut">
              <a:rPr lang="en-US" smtClean="0"/>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1EBC14-3337-4A22-BCBD-DD1B69DD933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1">
                    <a:lumMod val="75000"/>
                  </a:schemeClr>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solidFill>
                  <a:schemeClr val="accent1">
                    <a:lumMod val="75000"/>
                  </a:schemeClr>
                </a:solidFill>
              </a:defRPr>
            </a:lvl1pPr>
            <a:lvl2pPr>
              <a:defRPr sz="2400">
                <a:solidFill>
                  <a:schemeClr val="accent1">
                    <a:lumMod val="75000"/>
                  </a:schemeClr>
                </a:solidFill>
              </a:defRPr>
            </a:lvl2pPr>
            <a:lvl3pPr>
              <a:defRPr sz="2000">
                <a:solidFill>
                  <a:schemeClr val="accent1">
                    <a:lumMod val="75000"/>
                  </a:schemeClr>
                </a:solidFill>
              </a:defRPr>
            </a:lvl3pPr>
            <a:lvl4pPr>
              <a:defRPr sz="1800">
                <a:solidFill>
                  <a:schemeClr val="accent1">
                    <a:lumMod val="75000"/>
                  </a:schemeClr>
                </a:solidFill>
              </a:defRPr>
            </a:lvl4pPr>
            <a:lvl5pPr>
              <a:defRPr sz="1800">
                <a:solidFill>
                  <a:schemeClr val="accent1">
                    <a:lumMod val="75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accent1">
                    <a:lumMod val="75000"/>
                  </a:schemeClr>
                </a:solidFill>
              </a:defRPr>
            </a:lvl1pPr>
            <a:lvl2pPr>
              <a:defRPr sz="2400">
                <a:solidFill>
                  <a:schemeClr val="accent1">
                    <a:lumMod val="75000"/>
                  </a:schemeClr>
                </a:solidFill>
              </a:defRPr>
            </a:lvl2pPr>
            <a:lvl3pPr>
              <a:defRPr sz="2000">
                <a:solidFill>
                  <a:schemeClr val="accent1">
                    <a:lumMod val="75000"/>
                  </a:schemeClr>
                </a:solidFill>
              </a:defRPr>
            </a:lvl3pPr>
            <a:lvl4pPr>
              <a:defRPr sz="1800">
                <a:solidFill>
                  <a:schemeClr val="accent1">
                    <a:lumMod val="75000"/>
                  </a:schemeClr>
                </a:solidFill>
              </a:defRPr>
            </a:lvl4pPr>
            <a:lvl5pPr>
              <a:defRPr sz="1800">
                <a:solidFill>
                  <a:schemeClr val="accent1">
                    <a:lumMod val="75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3DF3043-582A-4EC5-AB98-688369462415}" type="datetimeFigureOut">
              <a:rPr lang="en-US" smtClean="0"/>
              <a:t>3/27/2023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1EBC14-3337-4A22-BCBD-DD1B69DD933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1">
                    <a:lumMod val="75000"/>
                  </a:schemeClr>
                </a:solidFill>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accent1">
                    <a:lumMod val="75000"/>
                  </a:schemeClr>
                </a:solidFill>
              </a:defRPr>
            </a:lvl1pPr>
            <a:lvl2pPr>
              <a:defRPr sz="2000">
                <a:solidFill>
                  <a:schemeClr val="accent1">
                    <a:lumMod val="75000"/>
                  </a:schemeClr>
                </a:solidFill>
              </a:defRPr>
            </a:lvl2pPr>
            <a:lvl3pPr>
              <a:defRPr sz="1800">
                <a:solidFill>
                  <a:schemeClr val="accent1">
                    <a:lumMod val="75000"/>
                  </a:schemeClr>
                </a:solidFill>
              </a:defRPr>
            </a:lvl3pPr>
            <a:lvl4pPr>
              <a:defRPr sz="1600">
                <a:solidFill>
                  <a:schemeClr val="accent1">
                    <a:lumMod val="75000"/>
                  </a:schemeClr>
                </a:solidFill>
              </a:defRPr>
            </a:lvl4pPr>
            <a:lvl5pPr>
              <a:defRPr sz="1600">
                <a:solidFill>
                  <a:schemeClr val="accent1">
                    <a:lumMod val="75000"/>
                  </a:schemeClr>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chemeClr val="accent1">
                    <a:lumMod val="75000"/>
                  </a:schemeClr>
                </a:solidFill>
              </a:defRPr>
            </a:lvl1pPr>
            <a:lvl2pPr>
              <a:defRPr sz="2000">
                <a:solidFill>
                  <a:schemeClr val="accent1">
                    <a:lumMod val="75000"/>
                  </a:schemeClr>
                </a:solidFill>
              </a:defRPr>
            </a:lvl2pPr>
            <a:lvl3pPr>
              <a:defRPr sz="1800">
                <a:solidFill>
                  <a:schemeClr val="accent1">
                    <a:lumMod val="75000"/>
                  </a:schemeClr>
                </a:solidFill>
              </a:defRPr>
            </a:lvl3pPr>
            <a:lvl4pPr>
              <a:defRPr sz="1600">
                <a:solidFill>
                  <a:schemeClr val="accent1">
                    <a:lumMod val="75000"/>
                  </a:schemeClr>
                </a:solidFill>
              </a:defRPr>
            </a:lvl4pPr>
            <a:lvl5pPr>
              <a:defRPr sz="1600">
                <a:solidFill>
                  <a:schemeClr val="accent1">
                    <a:lumMod val="75000"/>
                  </a:schemeClr>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3DF3043-582A-4EC5-AB98-688369462415}" type="datetimeFigureOut">
              <a:rPr lang="en-US" smtClean="0"/>
              <a:t>3/27/2023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1EBC14-3337-4A22-BCBD-DD1B69DD933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75000"/>
                  </a:schemeClr>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C3DF3043-582A-4EC5-AB98-688369462415}" type="datetimeFigureOut">
              <a:rPr lang="en-US" smtClean="0"/>
              <a:t>3/27/2023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1EBC14-3337-4A22-BCBD-DD1B69DD933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DF3043-582A-4EC5-AB98-688369462415}" type="datetimeFigureOut">
              <a:rPr lang="en-US" smtClean="0"/>
              <a:t>3/27/2023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1EBC14-3337-4A22-BCBD-DD1B69DD933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chemeClr val="accent1">
                    <a:lumMod val="75000"/>
                  </a:schemeClr>
                </a:solidFill>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solidFill>
                  <a:schemeClr val="accent1">
                    <a:lumMod val="75000"/>
                  </a:schemeClr>
                </a:solidFill>
              </a:defRPr>
            </a:lvl1pPr>
            <a:lvl2pPr>
              <a:defRPr sz="2800">
                <a:solidFill>
                  <a:schemeClr val="accent1">
                    <a:lumMod val="75000"/>
                  </a:schemeClr>
                </a:solidFill>
              </a:defRPr>
            </a:lvl2pPr>
            <a:lvl3pPr>
              <a:defRPr sz="2400">
                <a:solidFill>
                  <a:schemeClr val="accent1">
                    <a:lumMod val="75000"/>
                  </a:schemeClr>
                </a:solidFill>
              </a:defRPr>
            </a:lvl3pPr>
            <a:lvl4pPr>
              <a:defRPr sz="2000">
                <a:solidFill>
                  <a:schemeClr val="accent1">
                    <a:lumMod val="75000"/>
                  </a:schemeClr>
                </a:solidFill>
              </a:defRPr>
            </a:lvl4pPr>
            <a:lvl5pPr>
              <a:defRPr sz="2000">
                <a:solidFill>
                  <a:schemeClr val="accent1">
                    <a:lumMod val="75000"/>
                  </a:schemeClr>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3DF3043-582A-4EC5-AB98-688369462415}" type="datetimeFigureOut">
              <a:rPr lang="en-US" smtClean="0"/>
              <a:t>3/27/2023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1EBC14-3337-4A22-BCBD-DD1B69DD933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accent1">
                    <a:lumMod val="75000"/>
                  </a:schemeClr>
                </a:solidFill>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solidFill>
                  <a:schemeClr val="accent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3DF3043-582A-4EC5-AB98-688369462415}" type="datetimeFigureOut">
              <a:rPr lang="en-US" smtClean="0"/>
              <a:t>3/27/2023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1EBC14-3337-4A22-BCBD-DD1B69DD933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54102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54102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DF3043-582A-4EC5-AB98-688369462415}" type="datetimeFigureOut">
              <a:rPr lang="en-US" smtClean="0"/>
              <a:t>3/27/2023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EBC14-3337-4A22-BCBD-DD1B69DD933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1" kern="1200">
          <a:solidFill>
            <a:schemeClr val="accent1">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justice.gov/crt/page/file/1569331/download"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pdfa.org/supporting-pdf-ua/"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www.pdfa.org/supporting-pdf-ua/" TargetMode="External"/><Relationship Id="rId3" Type="http://schemas.openxmlformats.org/officeDocument/2006/relationships/hyperlink" Target="https://en.wikipedia.org/wiki/PDF" TargetMode="External"/><Relationship Id="rId7" Type="http://schemas.openxmlformats.org/officeDocument/2006/relationships/hyperlink" Target="https://www.protocol.com/adobe-future-of-pdf" TargetMode="External"/><Relationship Id="rId2" Type="http://schemas.openxmlformats.org/officeDocument/2006/relationships/hyperlink" Target="https://support.lightyear.cloud/portal/en/kb/articles/what-the-heck-is-a-system-generated-pd" TargetMode="External"/><Relationship Id="rId1" Type="http://schemas.openxmlformats.org/officeDocument/2006/relationships/slideLayout" Target="../slideLayouts/slideLayout2.xml"/><Relationship Id="rId6" Type="http://schemas.openxmlformats.org/officeDocument/2006/relationships/hyperlink" Target="https://www.pdftron.com/blog/pdf-format/a-vision-for-the-future-of-pdf/" TargetMode="External"/><Relationship Id="rId5" Type="http://schemas.openxmlformats.org/officeDocument/2006/relationships/hyperlink" Target="https://www.techradar.com/news/adobe-announces-biggest-change-to-the-pdf-in-a-generation" TargetMode="External"/><Relationship Id="rId4" Type="http://schemas.openxmlformats.org/officeDocument/2006/relationships/hyperlink" Target="https://en.wikipedia.org/wiki/History_of_PDF" TargetMode="External"/><Relationship Id="rId9" Type="http://schemas.openxmlformats.org/officeDocument/2006/relationships/hyperlink" Target="https://www.pdfa.org/wp-content/until2016_uploads/2013/08/PDFUA-in-a-Nutshell-PDFUA.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mailto:richard.steinberg@wellsfargo.com" TargetMode="External"/><Relationship Id="rId4" Type="http://schemas.openxmlformats.org/officeDocument/2006/relationships/hyperlink" Target="mailto:rsteinberg@austinchronicle.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hyperlink" Target="https://scholarspace.manoa.hawaii.edu/server/api/core/bitstreams/61eb196e-2def-4c11-8059-4416615e135f/content" TargetMode="External"/><Relationship Id="rId4" Type="http://schemas.openxmlformats.org/officeDocument/2006/relationships/hyperlink" Target="https://scholarspace.manoa.hawaii.edu/items/087351a7-a04e-43ef-a4c8-d323c1c2923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E919E-6A60-4F50-92ED-4B7D76ACFEC8}"/>
              </a:ext>
            </a:extLst>
          </p:cNvPr>
          <p:cNvSpPr>
            <a:spLocks noGrp="1"/>
          </p:cNvSpPr>
          <p:nvPr>
            <p:ph type="ctrTitle"/>
          </p:nvPr>
        </p:nvSpPr>
        <p:spPr>
          <a:xfrm>
            <a:off x="533400" y="-19373"/>
            <a:ext cx="7772400" cy="1470025"/>
          </a:xfrm>
        </p:spPr>
        <p:txBody>
          <a:bodyPr/>
          <a:lstStyle/>
          <a:p>
            <a:r>
              <a:rPr lang="en-US" dirty="0">
                <a:solidFill>
                  <a:schemeClr val="accent1">
                    <a:lumMod val="75000"/>
                  </a:schemeClr>
                </a:solidFill>
              </a:rPr>
              <a:t>Pitfalls of Machine-Generated PDFs</a:t>
            </a:r>
          </a:p>
        </p:txBody>
      </p:sp>
      <p:sp>
        <p:nvSpPr>
          <p:cNvPr id="3" name="Subtitle 2">
            <a:extLst>
              <a:ext uri="{FF2B5EF4-FFF2-40B4-BE49-F238E27FC236}">
                <a16:creationId xmlns:a16="http://schemas.microsoft.com/office/drawing/2014/main" id="{39C316DD-819B-4068-AFCD-2ACD5F15D86C}"/>
              </a:ext>
            </a:extLst>
          </p:cNvPr>
          <p:cNvSpPr>
            <a:spLocks noGrp="1"/>
          </p:cNvSpPr>
          <p:nvPr>
            <p:ph type="subTitle" idx="1"/>
          </p:nvPr>
        </p:nvSpPr>
        <p:spPr>
          <a:xfrm>
            <a:off x="1371600" y="1295400"/>
            <a:ext cx="6400800" cy="1752600"/>
          </a:xfrm>
        </p:spPr>
        <p:txBody>
          <a:bodyPr/>
          <a:lstStyle/>
          <a:p>
            <a:r>
              <a:rPr lang="en-US" dirty="0"/>
              <a:t>Still a work in progress</a:t>
            </a:r>
          </a:p>
        </p:txBody>
      </p:sp>
    </p:spTree>
    <p:extLst>
      <p:ext uri="{BB962C8B-B14F-4D97-AF65-F5344CB8AC3E}">
        <p14:creationId xmlns:p14="http://schemas.microsoft.com/office/powerpoint/2010/main" val="926349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CCC45-843F-4888-B0E1-1FC5A7792EE2}"/>
              </a:ext>
            </a:extLst>
          </p:cNvPr>
          <p:cNvSpPr>
            <a:spLocks noGrp="1"/>
          </p:cNvSpPr>
          <p:nvPr>
            <p:ph type="title"/>
          </p:nvPr>
        </p:nvSpPr>
        <p:spPr>
          <a:xfrm>
            <a:off x="228600" y="274638"/>
            <a:ext cx="5410200" cy="1143000"/>
          </a:xfrm>
        </p:spPr>
        <p:txBody>
          <a:bodyPr/>
          <a:lstStyle/>
          <a:p>
            <a:r>
              <a:rPr lang="en-US" dirty="0"/>
              <a:t>PDFs in Government</a:t>
            </a:r>
          </a:p>
        </p:txBody>
      </p:sp>
      <p:sp>
        <p:nvSpPr>
          <p:cNvPr id="3" name="Content Placeholder 2">
            <a:extLst>
              <a:ext uri="{FF2B5EF4-FFF2-40B4-BE49-F238E27FC236}">
                <a16:creationId xmlns:a16="http://schemas.microsoft.com/office/drawing/2014/main" id="{E88DE4CD-9FFE-4297-82ED-A597C9E6BCB8}"/>
              </a:ext>
            </a:extLst>
          </p:cNvPr>
          <p:cNvSpPr>
            <a:spLocks noGrp="1"/>
          </p:cNvSpPr>
          <p:nvPr>
            <p:ph idx="1"/>
          </p:nvPr>
        </p:nvSpPr>
        <p:spPr>
          <a:xfrm>
            <a:off x="457200" y="1219200"/>
            <a:ext cx="7391400" cy="914400"/>
          </a:xfrm>
        </p:spPr>
        <p:txBody>
          <a:bodyPr>
            <a:normAutofit/>
          </a:bodyPr>
          <a:lstStyle/>
          <a:p>
            <a:pPr marL="0" indent="0">
              <a:buNone/>
            </a:pPr>
            <a:r>
              <a:rPr lang="en-US" sz="2400" b="0" i="0" dirty="0">
                <a:solidFill>
                  <a:srgbClr val="1155CC"/>
                </a:solidFill>
                <a:effectLst/>
                <a:latin typeface="+mj-lt"/>
                <a:hlinkClick r:id="rId3"/>
              </a:rPr>
              <a:t>January 2023, “Section 508 Report to the President and Congress,” U.S. Department of Justice</a:t>
            </a:r>
            <a:endParaRPr lang="en-US" sz="2400" dirty="0">
              <a:latin typeface="+mj-lt"/>
            </a:endParaRPr>
          </a:p>
        </p:txBody>
      </p:sp>
      <p:pic>
        <p:nvPicPr>
          <p:cNvPr id="7" name="Picture 6" descr="PDF document conformance among top 10 downloads (CFO Act Agencies) 68% of top downloads were non-accessible PDFs, 23% of top downloads were accessible PDFs, and &#10;9% of downloads were not PDFs. 1/3 of PDFs are accessible.">
            <a:extLst>
              <a:ext uri="{FF2B5EF4-FFF2-40B4-BE49-F238E27FC236}">
                <a16:creationId xmlns:a16="http://schemas.microsoft.com/office/drawing/2014/main" id="{4B37D56E-4346-48D0-974C-4F8AC81DCE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643" y="2246376"/>
            <a:ext cx="2796497" cy="4078224"/>
          </a:xfrm>
          <a:prstGeom prst="rect">
            <a:avLst/>
          </a:prstGeom>
        </p:spPr>
      </p:pic>
    </p:spTree>
    <p:extLst>
      <p:ext uri="{BB962C8B-B14F-4D97-AF65-F5344CB8AC3E}">
        <p14:creationId xmlns:p14="http://schemas.microsoft.com/office/powerpoint/2010/main" val="1382365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79354-EB35-4F4F-9AB9-8B10D8E753DE}"/>
              </a:ext>
            </a:extLst>
          </p:cNvPr>
          <p:cNvSpPr>
            <a:spLocks noGrp="1"/>
          </p:cNvSpPr>
          <p:nvPr>
            <p:ph type="title"/>
          </p:nvPr>
        </p:nvSpPr>
        <p:spPr/>
        <p:txBody>
          <a:bodyPr/>
          <a:lstStyle/>
          <a:p>
            <a:pPr algn="l"/>
            <a:r>
              <a:rPr lang="en-US" dirty="0"/>
              <a:t>The Future of PDFs</a:t>
            </a:r>
          </a:p>
        </p:txBody>
      </p:sp>
      <p:pic>
        <p:nvPicPr>
          <p:cNvPr id="5" name="Content Placeholder 4" descr="Human eye seen through transparent digital chart">
            <a:extLst>
              <a:ext uri="{FF2B5EF4-FFF2-40B4-BE49-F238E27FC236}">
                <a16:creationId xmlns:a16="http://schemas.microsoft.com/office/drawing/2014/main" id="{B904CE2E-E7C4-4791-ACAD-6044EBA9196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1181723"/>
            <a:ext cx="6934200" cy="3962399"/>
          </a:xfrm>
        </p:spPr>
      </p:pic>
    </p:spTree>
    <p:extLst>
      <p:ext uri="{BB962C8B-B14F-4D97-AF65-F5344CB8AC3E}">
        <p14:creationId xmlns:p14="http://schemas.microsoft.com/office/powerpoint/2010/main" val="4250550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F60D1-2502-4A8B-8FFB-ACB3224CB2F2}"/>
              </a:ext>
            </a:extLst>
          </p:cNvPr>
          <p:cNvSpPr>
            <a:spLocks noGrp="1"/>
          </p:cNvSpPr>
          <p:nvPr>
            <p:ph type="title"/>
          </p:nvPr>
        </p:nvSpPr>
        <p:spPr/>
        <p:txBody>
          <a:bodyPr/>
          <a:lstStyle/>
          <a:p>
            <a:pPr algn="l"/>
            <a:r>
              <a:rPr lang="en-US" dirty="0"/>
              <a:t>What are PDF tags?</a:t>
            </a:r>
          </a:p>
        </p:txBody>
      </p:sp>
      <p:pic>
        <p:nvPicPr>
          <p:cNvPr id="5" name="Content Placeholder 4" descr="Wooden blocks with question marks">
            <a:extLst>
              <a:ext uri="{FF2B5EF4-FFF2-40B4-BE49-F238E27FC236}">
                <a16:creationId xmlns:a16="http://schemas.microsoft.com/office/drawing/2014/main" id="{429AAE2E-4BB1-4E85-BD45-23CA59527ACA}"/>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1404190"/>
            <a:ext cx="6009014" cy="4006009"/>
          </a:xfrm>
        </p:spPr>
      </p:pic>
    </p:spTree>
    <p:extLst>
      <p:ext uri="{BB962C8B-B14F-4D97-AF65-F5344CB8AC3E}">
        <p14:creationId xmlns:p14="http://schemas.microsoft.com/office/powerpoint/2010/main" val="4216930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E3193-8257-4640-A19B-C1F24CB7C360}"/>
              </a:ext>
            </a:extLst>
          </p:cNvPr>
          <p:cNvSpPr>
            <a:spLocks noGrp="1"/>
          </p:cNvSpPr>
          <p:nvPr>
            <p:ph type="title"/>
          </p:nvPr>
        </p:nvSpPr>
        <p:spPr>
          <a:xfrm>
            <a:off x="457200" y="274638"/>
            <a:ext cx="6477000" cy="1143000"/>
          </a:xfrm>
        </p:spPr>
        <p:txBody>
          <a:bodyPr>
            <a:normAutofit/>
          </a:bodyPr>
          <a:lstStyle/>
          <a:p>
            <a:pPr algn="l"/>
            <a:r>
              <a:rPr lang="en-US" dirty="0"/>
              <a:t>Creating PDFs with Tags</a:t>
            </a:r>
          </a:p>
        </p:txBody>
      </p:sp>
      <p:pic>
        <p:nvPicPr>
          <p:cNvPr id="5" name="Content Placeholder 4" descr="MS Office logo">
            <a:extLst>
              <a:ext uri="{FF2B5EF4-FFF2-40B4-BE49-F238E27FC236}">
                <a16:creationId xmlns:a16="http://schemas.microsoft.com/office/drawing/2014/main" id="{B8F915C8-7DF7-4F95-8BAD-A0A19B8AD97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1590" y="1445712"/>
            <a:ext cx="3352800" cy="2268727"/>
          </a:xfrm>
        </p:spPr>
      </p:pic>
      <p:pic>
        <p:nvPicPr>
          <p:cNvPr id="7" name="Picture 6" descr="Adobe InDesign logo">
            <a:extLst>
              <a:ext uri="{FF2B5EF4-FFF2-40B4-BE49-F238E27FC236}">
                <a16:creationId xmlns:a16="http://schemas.microsoft.com/office/drawing/2014/main" id="{BF727888-32DC-4E01-B851-CAA8ABC67B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1000" y="1779975"/>
            <a:ext cx="1640790" cy="1600200"/>
          </a:xfrm>
          <a:prstGeom prst="rect">
            <a:avLst/>
          </a:prstGeom>
        </p:spPr>
      </p:pic>
      <p:pic>
        <p:nvPicPr>
          <p:cNvPr id="9" name="Picture 8" descr="Adobe Experience Manager logo">
            <a:extLst>
              <a:ext uri="{FF2B5EF4-FFF2-40B4-BE49-F238E27FC236}">
                <a16:creationId xmlns:a16="http://schemas.microsoft.com/office/drawing/2014/main" id="{B6F3EF23-A819-4F8D-9E76-1934269785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9400" y="1828800"/>
            <a:ext cx="1673438" cy="1659136"/>
          </a:xfrm>
          <a:prstGeom prst="rect">
            <a:avLst/>
          </a:prstGeom>
        </p:spPr>
      </p:pic>
    </p:spTree>
    <p:extLst>
      <p:ext uri="{BB962C8B-B14F-4D97-AF65-F5344CB8AC3E}">
        <p14:creationId xmlns:p14="http://schemas.microsoft.com/office/powerpoint/2010/main" val="2166055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0DEC9-0F40-4234-9ED6-9575706B7DD9}"/>
              </a:ext>
            </a:extLst>
          </p:cNvPr>
          <p:cNvSpPr>
            <a:spLocks noGrp="1"/>
          </p:cNvSpPr>
          <p:nvPr>
            <p:ph type="title"/>
          </p:nvPr>
        </p:nvSpPr>
        <p:spPr>
          <a:xfrm>
            <a:off x="457200" y="274638"/>
            <a:ext cx="8686800" cy="1143000"/>
          </a:xfrm>
        </p:spPr>
        <p:txBody>
          <a:bodyPr>
            <a:normAutofit fontScale="90000"/>
          </a:bodyPr>
          <a:lstStyle/>
          <a:p>
            <a:pPr algn="l"/>
            <a:r>
              <a:rPr lang="en-US" dirty="0"/>
              <a:t>Some of the Worst Ways to Create PDFs Are From Web Pages…</a:t>
            </a:r>
          </a:p>
        </p:txBody>
      </p:sp>
      <p:pic>
        <p:nvPicPr>
          <p:cNvPr id="5" name="Picture 4" descr="Print to PDF from browser. Selections are Save as PDF, Microsoft Print to PDF, and Adobe PDF">
            <a:extLst>
              <a:ext uri="{FF2B5EF4-FFF2-40B4-BE49-F238E27FC236}">
                <a16:creationId xmlns:a16="http://schemas.microsoft.com/office/drawing/2014/main" id="{DE89099E-2435-4EB9-A2C9-9C684168E3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 y="1600200"/>
            <a:ext cx="3894849" cy="3657600"/>
          </a:xfrm>
          <a:prstGeom prst="rect">
            <a:avLst/>
          </a:prstGeom>
        </p:spPr>
      </p:pic>
    </p:spTree>
    <p:extLst>
      <p:ext uri="{BB962C8B-B14F-4D97-AF65-F5344CB8AC3E}">
        <p14:creationId xmlns:p14="http://schemas.microsoft.com/office/powerpoint/2010/main" val="1341345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99CE8-6989-45FB-B8E8-D449A9572CBA}"/>
              </a:ext>
            </a:extLst>
          </p:cNvPr>
          <p:cNvSpPr>
            <a:spLocks noGrp="1"/>
          </p:cNvSpPr>
          <p:nvPr>
            <p:ph type="title"/>
          </p:nvPr>
        </p:nvSpPr>
        <p:spPr/>
        <p:txBody>
          <a:bodyPr/>
          <a:lstStyle/>
          <a:p>
            <a:pPr algn="l"/>
            <a:r>
              <a:rPr lang="en-US" dirty="0"/>
              <a:t>…But Often the Worst</a:t>
            </a:r>
          </a:p>
        </p:txBody>
      </p:sp>
      <p:pic>
        <p:nvPicPr>
          <p:cNvPr id="6" name="Content Placeholder 5" descr="A complex table of made-up interest rates on a web page showing various interest rates. Right before the table is a &quot;Save as PDF&quot; button.">
            <a:extLst>
              <a:ext uri="{FF2B5EF4-FFF2-40B4-BE49-F238E27FC236}">
                <a16:creationId xmlns:a16="http://schemas.microsoft.com/office/drawing/2014/main" id="{0B23D7B9-FBAB-4A30-B6D6-9C738C3B3350}"/>
              </a:ext>
            </a:extLst>
          </p:cNvPr>
          <p:cNvPicPr>
            <a:picLocks noGrp="1" noChangeAspect="1"/>
          </p:cNvPicPr>
          <p:nvPr>
            <p:ph idx="1"/>
          </p:nvPr>
        </p:nvPicPr>
        <p:blipFill>
          <a:blip r:embed="rId3"/>
          <a:stretch>
            <a:fillRect/>
          </a:stretch>
        </p:blipFill>
        <p:spPr>
          <a:xfrm>
            <a:off x="477078" y="1219200"/>
            <a:ext cx="6629400" cy="3964711"/>
          </a:xfrm>
        </p:spPr>
      </p:pic>
    </p:spTree>
    <p:extLst>
      <p:ext uri="{BB962C8B-B14F-4D97-AF65-F5344CB8AC3E}">
        <p14:creationId xmlns:p14="http://schemas.microsoft.com/office/powerpoint/2010/main" val="3275438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9A00F-18D7-4B35-AB95-991688083247}"/>
              </a:ext>
            </a:extLst>
          </p:cNvPr>
          <p:cNvSpPr>
            <a:spLocks noGrp="1"/>
          </p:cNvSpPr>
          <p:nvPr>
            <p:ph type="title"/>
          </p:nvPr>
        </p:nvSpPr>
        <p:spPr>
          <a:xfrm>
            <a:off x="457200" y="274638"/>
            <a:ext cx="6858000" cy="1143000"/>
          </a:xfrm>
        </p:spPr>
        <p:txBody>
          <a:bodyPr>
            <a:normAutofit/>
          </a:bodyPr>
          <a:lstStyle/>
          <a:p>
            <a:r>
              <a:rPr lang="en-US" dirty="0"/>
              <a:t>A Quick Search of GitHub</a:t>
            </a:r>
          </a:p>
        </p:txBody>
      </p:sp>
      <p:pic>
        <p:nvPicPr>
          <p:cNvPr id="5" name="Content Placeholder 4" descr="A quick search of GitHub shows many scripting libraries for converting HTML to PDF, but tagged PDFs are not among them. One company, iText has two libraries for creating tagged PDF. They're the only one.">
            <a:extLst>
              <a:ext uri="{FF2B5EF4-FFF2-40B4-BE49-F238E27FC236}">
                <a16:creationId xmlns:a16="http://schemas.microsoft.com/office/drawing/2014/main" id="{3F4677B7-9CC1-45CD-B2F7-456ABE238FC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4400" y="1363209"/>
            <a:ext cx="6858000" cy="3415338"/>
          </a:xfrm>
        </p:spPr>
      </p:pic>
    </p:spTree>
    <p:extLst>
      <p:ext uri="{BB962C8B-B14F-4D97-AF65-F5344CB8AC3E}">
        <p14:creationId xmlns:p14="http://schemas.microsoft.com/office/powerpoint/2010/main" val="1943277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AA562-4975-4408-AA4A-FDF6ADEFCAE7}"/>
              </a:ext>
            </a:extLst>
          </p:cNvPr>
          <p:cNvSpPr>
            <a:spLocks noGrp="1"/>
          </p:cNvSpPr>
          <p:nvPr>
            <p:ph type="title"/>
          </p:nvPr>
        </p:nvSpPr>
        <p:spPr/>
        <p:txBody>
          <a:bodyPr/>
          <a:lstStyle/>
          <a:p>
            <a:pPr algn="l"/>
            <a:r>
              <a:rPr lang="en-US" dirty="0"/>
              <a:t>PDF Association</a:t>
            </a:r>
          </a:p>
        </p:txBody>
      </p:sp>
      <p:pic>
        <p:nvPicPr>
          <p:cNvPr id="5" name="Content Placeholder 4" descr="Screen grab of PDF Association's listing of companies that support PDF/UA at https://www.pdfa.org/supporting-pdf-ua/">
            <a:extLst>
              <a:ext uri="{FF2B5EF4-FFF2-40B4-BE49-F238E27FC236}">
                <a16:creationId xmlns:a16="http://schemas.microsoft.com/office/drawing/2014/main" id="{0E0F216D-87CC-4D8A-8F12-2A3FFDDCB81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7139" y="1161203"/>
            <a:ext cx="5907157" cy="4535593"/>
          </a:xfrm>
        </p:spPr>
      </p:pic>
      <p:sp>
        <p:nvSpPr>
          <p:cNvPr id="6" name="Content Placeholder 3">
            <a:extLst>
              <a:ext uri="{FF2B5EF4-FFF2-40B4-BE49-F238E27FC236}">
                <a16:creationId xmlns:a16="http://schemas.microsoft.com/office/drawing/2014/main" id="{75B81CF4-409A-4554-A444-5D9A513B0B7C}"/>
              </a:ext>
            </a:extLst>
          </p:cNvPr>
          <p:cNvSpPr txBox="1">
            <a:spLocks/>
          </p:cNvSpPr>
          <p:nvPr/>
        </p:nvSpPr>
        <p:spPr>
          <a:xfrm>
            <a:off x="6384234" y="1600200"/>
            <a:ext cx="2302565"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hlinkClick r:id="rId4"/>
              </a:rPr>
              <a:t>Link to this resource</a:t>
            </a:r>
            <a:endParaRPr lang="en-US" sz="2400" dirty="0">
              <a:solidFill>
                <a:schemeClr val="bg2">
                  <a:lumMod val="25000"/>
                </a:schemeClr>
              </a:solidFill>
            </a:endParaRPr>
          </a:p>
        </p:txBody>
      </p:sp>
    </p:spTree>
    <p:extLst>
      <p:ext uri="{BB962C8B-B14F-4D97-AF65-F5344CB8AC3E}">
        <p14:creationId xmlns:p14="http://schemas.microsoft.com/office/powerpoint/2010/main" val="3804056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9456E-CC64-41B0-A251-F63CC4621F62}"/>
              </a:ext>
            </a:extLst>
          </p:cNvPr>
          <p:cNvSpPr>
            <a:spLocks noGrp="1"/>
          </p:cNvSpPr>
          <p:nvPr>
            <p:ph type="title"/>
          </p:nvPr>
        </p:nvSpPr>
        <p:spPr/>
        <p:txBody>
          <a:bodyPr/>
          <a:lstStyle/>
          <a:p>
            <a:pPr algn="l"/>
            <a:r>
              <a:rPr lang="en-US" dirty="0"/>
              <a:t>Further Reading</a:t>
            </a:r>
          </a:p>
        </p:txBody>
      </p:sp>
      <p:sp>
        <p:nvSpPr>
          <p:cNvPr id="3" name="Content Placeholder 2">
            <a:extLst>
              <a:ext uri="{FF2B5EF4-FFF2-40B4-BE49-F238E27FC236}">
                <a16:creationId xmlns:a16="http://schemas.microsoft.com/office/drawing/2014/main" id="{8E27EDD4-4C6C-4891-92DF-1B01A1EE9B80}"/>
              </a:ext>
            </a:extLst>
          </p:cNvPr>
          <p:cNvSpPr>
            <a:spLocks noGrp="1"/>
          </p:cNvSpPr>
          <p:nvPr>
            <p:ph idx="1"/>
          </p:nvPr>
        </p:nvSpPr>
        <p:spPr>
          <a:xfrm>
            <a:off x="457200" y="1600200"/>
            <a:ext cx="8534400" cy="4525963"/>
          </a:xfrm>
        </p:spPr>
        <p:txBody>
          <a:bodyPr>
            <a:normAutofit/>
          </a:bodyPr>
          <a:lstStyle/>
          <a:p>
            <a:pPr marL="0" indent="0">
              <a:buNone/>
            </a:pPr>
            <a:r>
              <a:rPr lang="en-US" sz="1600" b="1" dirty="0"/>
              <a:t>General  PDF History</a:t>
            </a:r>
          </a:p>
          <a:p>
            <a:r>
              <a:rPr lang="en-US" sz="1200" dirty="0"/>
              <a:t>Nearly every accountancy system, sales system, enterprise resource planning, or invoicing software in the world can generate a PDF. </a:t>
            </a:r>
            <a:r>
              <a:rPr lang="en-US" sz="1200" dirty="0">
                <a:hlinkClick r:id="rId2"/>
              </a:rPr>
              <a:t>https://support.lightyear.cloud/portal/en/kb/articles/what-the-heck-is-a-system-generated-pd</a:t>
            </a:r>
            <a:r>
              <a:rPr lang="en-US" sz="1200" dirty="0"/>
              <a:t> </a:t>
            </a:r>
          </a:p>
          <a:p>
            <a:r>
              <a:rPr lang="en-US" sz="1200" dirty="0"/>
              <a:t>PDF was created by Adobe in 1992 to present documents, including text formatting and images, in a manner independent of application software, hardware, and operating systems</a:t>
            </a:r>
            <a:br>
              <a:rPr lang="en-US" sz="1200" dirty="0"/>
            </a:br>
            <a:r>
              <a:rPr lang="en-US" sz="1200" dirty="0">
                <a:hlinkClick r:id="rId3"/>
              </a:rPr>
              <a:t>https://en.wikipedia.org/wiki/PDF</a:t>
            </a:r>
            <a:r>
              <a:rPr lang="en-US" sz="1200" dirty="0"/>
              <a:t> </a:t>
            </a:r>
            <a:br>
              <a:rPr lang="en-US" sz="1200" dirty="0"/>
            </a:br>
            <a:r>
              <a:rPr lang="en-US" sz="1200" dirty="0">
                <a:hlinkClick r:id="rId4"/>
              </a:rPr>
              <a:t>https://en.wikipedia.org/wiki/History_of_PDF</a:t>
            </a:r>
            <a:r>
              <a:rPr lang="en-US" sz="1200" dirty="0"/>
              <a:t> </a:t>
            </a:r>
          </a:p>
          <a:p>
            <a:pPr marL="0" indent="0">
              <a:buNone/>
            </a:pPr>
            <a:r>
              <a:rPr lang="en-US" sz="1600" b="1" dirty="0"/>
              <a:t>Future of PDFs</a:t>
            </a:r>
          </a:p>
          <a:p>
            <a:r>
              <a:rPr lang="en-US" sz="1200" dirty="0">
                <a:hlinkClick r:id="rId5"/>
              </a:rPr>
              <a:t>https://www.techradar.com/news/adobe-announces-biggest-change-to-the-pdf-in-a-generation</a:t>
            </a:r>
            <a:r>
              <a:rPr lang="en-US" sz="1200" dirty="0"/>
              <a:t> </a:t>
            </a:r>
          </a:p>
          <a:p>
            <a:r>
              <a:rPr lang="en-US" sz="1200" dirty="0">
                <a:hlinkClick r:id="rId6"/>
              </a:rPr>
              <a:t>https://www.pdftron.com/blog/pdf-format/a-vision-for-the-future-of-pdf/</a:t>
            </a:r>
            <a:r>
              <a:rPr lang="en-US" sz="1200" dirty="0"/>
              <a:t> </a:t>
            </a:r>
          </a:p>
          <a:p>
            <a:r>
              <a:rPr lang="en-US" sz="1200" dirty="0">
                <a:hlinkClick r:id="rId7"/>
              </a:rPr>
              <a:t>https://www.protocol.com/adobe-future-of-pdf</a:t>
            </a:r>
            <a:r>
              <a:rPr lang="en-US" sz="1200" dirty="0"/>
              <a:t> </a:t>
            </a:r>
          </a:p>
          <a:p>
            <a:pPr marL="0" indent="0">
              <a:buNone/>
            </a:pPr>
            <a:r>
              <a:rPr lang="en-US" sz="1600" b="1" dirty="0"/>
              <a:t>Vendors that Support PDF/UA</a:t>
            </a:r>
          </a:p>
          <a:p>
            <a:r>
              <a:rPr lang="en-US" sz="1200" dirty="0">
                <a:hlinkClick r:id="rId8"/>
              </a:rPr>
              <a:t>https://www.pdfa.org/supporting-pdf-ua/</a:t>
            </a:r>
            <a:r>
              <a:rPr lang="en-US" sz="1200" dirty="0"/>
              <a:t> </a:t>
            </a:r>
          </a:p>
          <a:p>
            <a:pPr marL="0" indent="0">
              <a:buNone/>
            </a:pPr>
            <a:r>
              <a:rPr lang="en-US" sz="1600" b="1" dirty="0"/>
              <a:t>Index of PDF Syntax-related and ISO Publications</a:t>
            </a:r>
          </a:p>
          <a:p>
            <a:r>
              <a:rPr lang="en-US" sz="1200" u="sng" dirty="0"/>
              <a:t>https://www.pdfa.org/index-of-pdf-related-iso-publications/ </a:t>
            </a:r>
          </a:p>
          <a:p>
            <a:r>
              <a:rPr lang="en-US" sz="1200" u="sng" dirty="0">
                <a:hlinkClick r:id="rId9"/>
              </a:rPr>
              <a:t>https://www.pdfa.org/wp-content/until2016_uploads/2013/08/PDFUA-in-a-Nutshell-PDFUA.pdf</a:t>
            </a:r>
            <a:endParaRPr lang="en-US" sz="1200" u="sng" dirty="0"/>
          </a:p>
          <a:p>
            <a:r>
              <a:rPr lang="en-US" sz="1200" u="sng" dirty="0"/>
              <a:t>https://www.pdfa.org/resource/tagged-pdf-best-practice-guide-syntax/</a:t>
            </a:r>
          </a:p>
          <a:p>
            <a:endParaRPr lang="en-US" sz="1200" u="sng" dirty="0"/>
          </a:p>
          <a:p>
            <a:pPr marL="0" indent="0">
              <a:buNone/>
            </a:pPr>
            <a:endParaRPr lang="en-US" sz="1600" b="1" dirty="0"/>
          </a:p>
        </p:txBody>
      </p:sp>
    </p:spTree>
    <p:extLst>
      <p:ext uri="{BB962C8B-B14F-4D97-AF65-F5344CB8AC3E}">
        <p14:creationId xmlns:p14="http://schemas.microsoft.com/office/powerpoint/2010/main" val="7344664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AB344-7EE5-4B1C-ABB8-DEBAA68DD92B}"/>
              </a:ext>
            </a:extLst>
          </p:cNvPr>
          <p:cNvSpPr>
            <a:spLocks noGrp="1"/>
          </p:cNvSpPr>
          <p:nvPr>
            <p:ph type="title"/>
          </p:nvPr>
        </p:nvSpPr>
        <p:spPr>
          <a:xfrm>
            <a:off x="457200" y="274638"/>
            <a:ext cx="6172200" cy="1143000"/>
          </a:xfrm>
        </p:spPr>
        <p:txBody>
          <a:bodyPr>
            <a:normAutofit fontScale="90000"/>
          </a:bodyPr>
          <a:lstStyle/>
          <a:p>
            <a:pPr algn="l"/>
            <a:r>
              <a:rPr lang="en-US" dirty="0"/>
              <a:t>Further reading (continued)</a:t>
            </a:r>
          </a:p>
        </p:txBody>
      </p:sp>
      <p:pic>
        <p:nvPicPr>
          <p:cNvPr id="5" name="Content Placeholder 4" descr="Cover of book Entreprnerd by Bruno Lowagie">
            <a:extLst>
              <a:ext uri="{FF2B5EF4-FFF2-40B4-BE49-F238E27FC236}">
                <a16:creationId xmlns:a16="http://schemas.microsoft.com/office/drawing/2014/main" id="{8F56C603-FF8D-44A9-9454-6D0F11C77C4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1394447"/>
            <a:ext cx="3014291" cy="4525963"/>
          </a:xfrm>
        </p:spPr>
      </p:pic>
    </p:spTree>
    <p:extLst>
      <p:ext uri="{BB962C8B-B14F-4D97-AF65-F5344CB8AC3E}">
        <p14:creationId xmlns:p14="http://schemas.microsoft.com/office/powerpoint/2010/main" val="536880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t>The Presenter</a:t>
            </a:r>
          </a:p>
        </p:txBody>
      </p:sp>
      <p:pic>
        <p:nvPicPr>
          <p:cNvPr id="4" name="Picture 3" descr="Richard Steinberg">
            <a:extLst>
              <a:ext uri="{FF2B5EF4-FFF2-40B4-BE49-F238E27FC236}">
                <a16:creationId xmlns:a16="http://schemas.microsoft.com/office/drawing/2014/main" id="{BA0C3F2B-0AB5-495D-A6EA-F4E1958C7B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600200"/>
            <a:ext cx="3634619" cy="4476320"/>
          </a:xfrm>
          <a:prstGeom prst="rect">
            <a:avLst/>
          </a:prstGeom>
        </p:spPr>
      </p:pic>
      <p:sp>
        <p:nvSpPr>
          <p:cNvPr id="5" name="TextBox 4">
            <a:extLst>
              <a:ext uri="{FF2B5EF4-FFF2-40B4-BE49-F238E27FC236}">
                <a16:creationId xmlns:a16="http://schemas.microsoft.com/office/drawing/2014/main" id="{380D9879-FB68-4EB6-B0A8-4FBCE1497BA2}"/>
              </a:ext>
            </a:extLst>
          </p:cNvPr>
          <p:cNvSpPr txBox="1"/>
          <p:nvPr/>
        </p:nvSpPr>
        <p:spPr>
          <a:xfrm>
            <a:off x="5477521" y="2797712"/>
            <a:ext cx="3437879" cy="1384995"/>
          </a:xfrm>
          <a:prstGeom prst="rect">
            <a:avLst/>
          </a:prstGeom>
          <a:noFill/>
        </p:spPr>
        <p:txBody>
          <a:bodyPr wrap="square" rtlCol="0">
            <a:spAutoFit/>
          </a:bodyPr>
          <a:lstStyle/>
          <a:p>
            <a:r>
              <a:rPr lang="en-US" sz="2400" b="1" dirty="0"/>
              <a:t>Richard U. Steinberg</a:t>
            </a:r>
          </a:p>
          <a:p>
            <a:r>
              <a:rPr lang="en-US" dirty="0">
                <a:hlinkClick r:id="rId4"/>
              </a:rPr>
              <a:t>rsteinberg@austinchronicle.com</a:t>
            </a:r>
            <a:r>
              <a:rPr lang="en-US" dirty="0"/>
              <a:t> </a:t>
            </a:r>
          </a:p>
          <a:p>
            <a:r>
              <a:rPr lang="en-US" dirty="0">
                <a:hlinkClick r:id="rId5"/>
              </a:rPr>
              <a:t>richard.steinberg@wellsfargo.com</a:t>
            </a:r>
            <a:r>
              <a:rPr lang="en-US" dirty="0"/>
              <a:t> </a:t>
            </a:r>
          </a:p>
          <a:p>
            <a:endParaRPr lang="en-US" sz="2400" b="1" dirty="0"/>
          </a:p>
        </p:txBody>
      </p:sp>
      <p:cxnSp>
        <p:nvCxnSpPr>
          <p:cNvPr id="6" name="Connector: Curved 5">
            <a:extLst>
              <a:ext uri="{FF2B5EF4-FFF2-40B4-BE49-F238E27FC236}">
                <a16:creationId xmlns:a16="http://schemas.microsoft.com/office/drawing/2014/main" id="{0CF11AE7-AE4B-488A-BCE5-0D2FEADC303A}"/>
              </a:ext>
              <a:ext uri="{C183D7F6-B498-43B3-948B-1728B52AA6E4}">
                <adec:decorative xmlns:adec="http://schemas.microsoft.com/office/drawing/2017/decorative" val="1"/>
              </a:ext>
            </a:extLst>
          </p:cNvPr>
          <p:cNvCxnSpPr>
            <a:cxnSpLocks/>
          </p:cNvCxnSpPr>
          <p:nvPr/>
        </p:nvCxnSpPr>
        <p:spPr>
          <a:xfrm rot="10800000">
            <a:off x="4028000" y="2133600"/>
            <a:ext cx="1449521" cy="1079610"/>
          </a:xfrm>
          <a:prstGeom prst="curvedConnector3">
            <a:avLst>
              <a:gd name="adj1" fmla="val 50000"/>
            </a:avLst>
          </a:prstGeom>
          <a:ln w="76200">
            <a:solidFill>
              <a:schemeClr val="accent1">
                <a:lumMod val="75000"/>
              </a:schemeClr>
            </a:solidFill>
            <a:tailEnd type="triangle"/>
          </a:ln>
        </p:spPr>
        <p:style>
          <a:lnRef idx="3">
            <a:schemeClr val="accent5"/>
          </a:lnRef>
          <a:fillRef idx="0">
            <a:schemeClr val="accent5"/>
          </a:fillRef>
          <a:effectRef idx="2">
            <a:schemeClr val="accent5"/>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E109B-88F0-4E51-90C1-99F36E7A5D70}"/>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2187992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6007E-B582-4F8C-BF08-F20648138C8B}"/>
              </a:ext>
            </a:extLst>
          </p:cNvPr>
          <p:cNvSpPr>
            <a:spLocks noGrp="1"/>
          </p:cNvSpPr>
          <p:nvPr>
            <p:ph type="title"/>
          </p:nvPr>
        </p:nvSpPr>
        <p:spPr/>
        <p:txBody>
          <a:bodyPr/>
          <a:lstStyle/>
          <a:p>
            <a:pPr algn="l"/>
            <a:r>
              <a:rPr lang="en-US" dirty="0"/>
              <a:t>Outline</a:t>
            </a:r>
          </a:p>
        </p:txBody>
      </p:sp>
      <p:sp>
        <p:nvSpPr>
          <p:cNvPr id="3" name="Content Placeholder 2">
            <a:extLst>
              <a:ext uri="{FF2B5EF4-FFF2-40B4-BE49-F238E27FC236}">
                <a16:creationId xmlns:a16="http://schemas.microsoft.com/office/drawing/2014/main" id="{F214ABFE-2198-47C9-848C-A5B8CA2B15AA}"/>
              </a:ext>
            </a:extLst>
          </p:cNvPr>
          <p:cNvSpPr>
            <a:spLocks noGrp="1"/>
          </p:cNvSpPr>
          <p:nvPr>
            <p:ph idx="1"/>
          </p:nvPr>
        </p:nvSpPr>
        <p:spPr>
          <a:xfrm>
            <a:off x="457200" y="1600200"/>
            <a:ext cx="7696200" cy="4525963"/>
          </a:xfrm>
        </p:spPr>
        <p:txBody>
          <a:bodyPr/>
          <a:lstStyle/>
          <a:p>
            <a:r>
              <a:rPr lang="en-US" dirty="0">
                <a:solidFill>
                  <a:schemeClr val="bg2">
                    <a:lumMod val="25000"/>
                  </a:schemeClr>
                </a:solidFill>
              </a:rPr>
              <a:t>Overview of PDFs</a:t>
            </a:r>
          </a:p>
          <a:p>
            <a:r>
              <a:rPr lang="en-US" dirty="0">
                <a:solidFill>
                  <a:schemeClr val="bg2">
                    <a:lumMod val="25000"/>
                  </a:schemeClr>
                </a:solidFill>
              </a:rPr>
              <a:t>What are PDF tags and their importance</a:t>
            </a:r>
          </a:p>
          <a:p>
            <a:r>
              <a:rPr lang="en-US" dirty="0">
                <a:solidFill>
                  <a:schemeClr val="bg2">
                    <a:lumMod val="25000"/>
                  </a:schemeClr>
                </a:solidFill>
              </a:rPr>
              <a:t>Converting HTML to PDF</a:t>
            </a:r>
          </a:p>
        </p:txBody>
      </p:sp>
    </p:spTree>
    <p:extLst>
      <p:ext uri="{BB962C8B-B14F-4D97-AF65-F5344CB8AC3E}">
        <p14:creationId xmlns:p14="http://schemas.microsoft.com/office/powerpoint/2010/main" val="2199632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89E79-F62E-4D2A-8F9C-F89E18F4E979}"/>
              </a:ext>
            </a:extLst>
          </p:cNvPr>
          <p:cNvSpPr>
            <a:spLocks noGrp="1"/>
          </p:cNvSpPr>
          <p:nvPr>
            <p:ph type="title"/>
          </p:nvPr>
        </p:nvSpPr>
        <p:spPr/>
        <p:txBody>
          <a:bodyPr/>
          <a:lstStyle/>
          <a:p>
            <a:pPr algn="l"/>
            <a:r>
              <a:rPr lang="en-US" dirty="0"/>
              <a:t>Overview of PDFs</a:t>
            </a:r>
          </a:p>
        </p:txBody>
      </p:sp>
      <p:sp>
        <p:nvSpPr>
          <p:cNvPr id="3" name="Content Placeholder 2">
            <a:extLst>
              <a:ext uri="{FF2B5EF4-FFF2-40B4-BE49-F238E27FC236}">
                <a16:creationId xmlns:a16="http://schemas.microsoft.com/office/drawing/2014/main" id="{593870C6-EC50-4AD7-990F-32055CC5A8E8}"/>
              </a:ext>
            </a:extLst>
          </p:cNvPr>
          <p:cNvSpPr>
            <a:spLocks noGrp="1"/>
          </p:cNvSpPr>
          <p:nvPr>
            <p:ph idx="1"/>
          </p:nvPr>
        </p:nvSpPr>
        <p:spPr>
          <a:xfrm>
            <a:off x="457200" y="1600200"/>
            <a:ext cx="7239000" cy="4525963"/>
          </a:xfrm>
        </p:spPr>
        <p:txBody>
          <a:bodyPr/>
          <a:lstStyle/>
          <a:p>
            <a:r>
              <a:rPr lang="en-US" dirty="0">
                <a:solidFill>
                  <a:schemeClr val="bg2">
                    <a:lumMod val="25000"/>
                  </a:schemeClr>
                </a:solidFill>
              </a:rPr>
              <a:t>History (including my history)</a:t>
            </a:r>
          </a:p>
          <a:p>
            <a:r>
              <a:rPr lang="en-US" dirty="0">
                <a:solidFill>
                  <a:schemeClr val="bg2">
                    <a:lumMod val="25000"/>
                  </a:schemeClr>
                </a:solidFill>
              </a:rPr>
              <a:t>History with assistive technology users</a:t>
            </a:r>
          </a:p>
          <a:p>
            <a:r>
              <a:rPr lang="en-US" dirty="0">
                <a:solidFill>
                  <a:schemeClr val="bg2">
                    <a:lumMod val="25000"/>
                  </a:schemeClr>
                </a:solidFill>
              </a:rPr>
              <a:t>Different ISO standards</a:t>
            </a:r>
          </a:p>
          <a:p>
            <a:r>
              <a:rPr lang="en-US" dirty="0">
                <a:solidFill>
                  <a:schemeClr val="bg2">
                    <a:lumMod val="25000"/>
                  </a:schemeClr>
                </a:solidFill>
              </a:rPr>
              <a:t>The future of PDFs (?)</a:t>
            </a:r>
          </a:p>
        </p:txBody>
      </p:sp>
    </p:spTree>
    <p:extLst>
      <p:ext uri="{BB962C8B-B14F-4D97-AF65-F5344CB8AC3E}">
        <p14:creationId xmlns:p14="http://schemas.microsoft.com/office/powerpoint/2010/main" val="2560210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2EFDF-B7A2-4193-A8D0-15981CC3FA3F}"/>
              </a:ext>
            </a:extLst>
          </p:cNvPr>
          <p:cNvSpPr>
            <a:spLocks noGrp="1"/>
          </p:cNvSpPr>
          <p:nvPr>
            <p:ph type="title"/>
          </p:nvPr>
        </p:nvSpPr>
        <p:spPr>
          <a:xfrm>
            <a:off x="457200" y="274638"/>
            <a:ext cx="7696200" cy="1143000"/>
          </a:xfrm>
        </p:spPr>
        <p:txBody>
          <a:bodyPr>
            <a:normAutofit/>
          </a:bodyPr>
          <a:lstStyle/>
          <a:p>
            <a:pPr algn="l"/>
            <a:r>
              <a:rPr lang="en-US" dirty="0"/>
              <a:t>“State of the Art” Web 1997</a:t>
            </a:r>
          </a:p>
        </p:txBody>
      </p:sp>
      <p:pic>
        <p:nvPicPr>
          <p:cNvPr id="5" name="Picture 4" descr="Texas Adoption Resource Exchange home page from 1997. Children Available for Adoption (main heading) with subheadings for Girls Available for Adoption (Last updated March 31, 1997), Boys Available for Adoption (Last updated April 3, 1997), Brothers and Sisters Available for Adoption (Last updated April 10, 1997), General Information, and old email address to E-mail inquiries and questions">
            <a:extLst>
              <a:ext uri="{FF2B5EF4-FFF2-40B4-BE49-F238E27FC236}">
                <a16:creationId xmlns:a16="http://schemas.microsoft.com/office/drawing/2014/main" id="{41A53CCC-996E-46A5-A0E7-BB4A06F656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066800"/>
            <a:ext cx="3742857" cy="5352381"/>
          </a:xfrm>
          <a:prstGeom prst="rect">
            <a:avLst/>
          </a:prstGeom>
        </p:spPr>
      </p:pic>
    </p:spTree>
    <p:extLst>
      <p:ext uri="{BB962C8B-B14F-4D97-AF65-F5344CB8AC3E}">
        <p14:creationId xmlns:p14="http://schemas.microsoft.com/office/powerpoint/2010/main" val="1106112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ABD27-D060-4A1E-ACEA-0BC98EFA08F7}"/>
              </a:ext>
            </a:extLst>
          </p:cNvPr>
          <p:cNvSpPr>
            <a:spLocks noGrp="1"/>
          </p:cNvSpPr>
          <p:nvPr>
            <p:ph type="title"/>
          </p:nvPr>
        </p:nvSpPr>
        <p:spPr/>
        <p:txBody>
          <a:bodyPr/>
          <a:lstStyle/>
          <a:p>
            <a:pPr algn="l"/>
            <a:r>
              <a:rPr lang="en-US" dirty="0"/>
              <a:t>The Evolution of PDFs</a:t>
            </a:r>
          </a:p>
        </p:txBody>
      </p:sp>
      <p:pic>
        <p:nvPicPr>
          <p:cNvPr id="9" name="Content Placeholder 8" descr="Red toy robot with pinchers">
            <a:extLst>
              <a:ext uri="{FF2B5EF4-FFF2-40B4-BE49-F238E27FC236}">
                <a16:creationId xmlns:a16="http://schemas.microsoft.com/office/drawing/2014/main" id="{72C925D9-DF18-45E6-869A-B51CB82DE2FB}"/>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1881692"/>
            <a:ext cx="5410200" cy="3962978"/>
          </a:xfrm>
        </p:spPr>
      </p:pic>
    </p:spTree>
    <p:extLst>
      <p:ext uri="{BB962C8B-B14F-4D97-AF65-F5344CB8AC3E}">
        <p14:creationId xmlns:p14="http://schemas.microsoft.com/office/powerpoint/2010/main" val="1396803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903B7-E269-4393-93D8-74D14497AC22}"/>
              </a:ext>
            </a:extLst>
          </p:cNvPr>
          <p:cNvSpPr>
            <a:spLocks noGrp="1"/>
          </p:cNvSpPr>
          <p:nvPr>
            <p:ph type="title"/>
          </p:nvPr>
        </p:nvSpPr>
        <p:spPr/>
        <p:txBody>
          <a:bodyPr/>
          <a:lstStyle/>
          <a:p>
            <a:pPr algn="l"/>
            <a:r>
              <a:rPr lang="en-US" dirty="0"/>
              <a:t>The PDF Association</a:t>
            </a:r>
          </a:p>
        </p:txBody>
      </p:sp>
      <p:pic>
        <p:nvPicPr>
          <p:cNvPr id="5" name="Content Placeholder 4" descr="PDF Association logo">
            <a:extLst>
              <a:ext uri="{FF2B5EF4-FFF2-40B4-BE49-F238E27FC236}">
                <a16:creationId xmlns:a16="http://schemas.microsoft.com/office/drawing/2014/main" id="{6EE0EAAF-7849-4601-9501-93BF664387A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752600"/>
            <a:ext cx="4946583" cy="2324894"/>
          </a:xfrm>
        </p:spPr>
      </p:pic>
    </p:spTree>
    <p:extLst>
      <p:ext uri="{BB962C8B-B14F-4D97-AF65-F5344CB8AC3E}">
        <p14:creationId xmlns:p14="http://schemas.microsoft.com/office/powerpoint/2010/main" val="687189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A7F2D-0460-430D-B7F4-85C7DEE77533}"/>
              </a:ext>
            </a:extLst>
          </p:cNvPr>
          <p:cNvSpPr>
            <a:spLocks noGrp="1"/>
          </p:cNvSpPr>
          <p:nvPr>
            <p:ph type="title"/>
          </p:nvPr>
        </p:nvSpPr>
        <p:spPr/>
        <p:txBody>
          <a:bodyPr/>
          <a:lstStyle/>
          <a:p>
            <a:pPr algn="l"/>
            <a:r>
              <a:rPr lang="en-US" dirty="0"/>
              <a:t>Reputation of PDFs</a:t>
            </a:r>
          </a:p>
        </p:txBody>
      </p:sp>
      <p:pic>
        <p:nvPicPr>
          <p:cNvPr id="5" name="Content Placeholder 4" descr="Person with white cane pointed at PDF tags">
            <a:extLst>
              <a:ext uri="{FF2B5EF4-FFF2-40B4-BE49-F238E27FC236}">
                <a16:creationId xmlns:a16="http://schemas.microsoft.com/office/drawing/2014/main" id="{275CBE25-40D2-4B51-8BAF-4C8C529A5D3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0" y="1417638"/>
            <a:ext cx="5826750" cy="4201602"/>
          </a:xfrm>
        </p:spPr>
      </p:pic>
    </p:spTree>
    <p:extLst>
      <p:ext uri="{BB962C8B-B14F-4D97-AF65-F5344CB8AC3E}">
        <p14:creationId xmlns:p14="http://schemas.microsoft.com/office/powerpoint/2010/main" val="349202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DBED1-435C-46C4-A854-9C50EC9DC220}"/>
              </a:ext>
            </a:extLst>
          </p:cNvPr>
          <p:cNvSpPr>
            <a:spLocks noGrp="1"/>
          </p:cNvSpPr>
          <p:nvPr>
            <p:ph type="title"/>
          </p:nvPr>
        </p:nvSpPr>
        <p:spPr/>
        <p:txBody>
          <a:bodyPr/>
          <a:lstStyle/>
          <a:p>
            <a:pPr algn="l"/>
            <a:r>
              <a:rPr lang="en-US" dirty="0"/>
              <a:t>PDFs in Academia</a:t>
            </a:r>
          </a:p>
        </p:txBody>
      </p:sp>
      <p:pic>
        <p:nvPicPr>
          <p:cNvPr id="6" name="Content Placeholder 5" descr="Image of 2020 research paper&quot; PDF Accessibility of Research Papers: What Tools are Needed for Assessment and Remediation?&quot;">
            <a:extLst>
              <a:ext uri="{FF2B5EF4-FFF2-40B4-BE49-F238E27FC236}">
                <a16:creationId xmlns:a16="http://schemas.microsoft.com/office/drawing/2014/main" id="{0835859E-2450-4C73-BFC9-78FD027559DB}"/>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199" y="1096963"/>
            <a:ext cx="5887845" cy="5029200"/>
          </a:xfrm>
        </p:spPr>
      </p:pic>
      <p:sp>
        <p:nvSpPr>
          <p:cNvPr id="4" name="Content Placeholder 3">
            <a:extLst>
              <a:ext uri="{FF2B5EF4-FFF2-40B4-BE49-F238E27FC236}">
                <a16:creationId xmlns:a16="http://schemas.microsoft.com/office/drawing/2014/main" id="{E3DCFD2A-9D99-4041-92BB-5BD423EC2515}"/>
              </a:ext>
            </a:extLst>
          </p:cNvPr>
          <p:cNvSpPr>
            <a:spLocks noGrp="1"/>
          </p:cNvSpPr>
          <p:nvPr>
            <p:ph sz="half" idx="2"/>
          </p:nvPr>
        </p:nvSpPr>
        <p:spPr>
          <a:xfrm>
            <a:off x="6096000" y="1600200"/>
            <a:ext cx="2590800" cy="4525963"/>
          </a:xfrm>
        </p:spPr>
        <p:txBody>
          <a:bodyPr>
            <a:normAutofit/>
          </a:bodyPr>
          <a:lstStyle/>
          <a:p>
            <a:r>
              <a:rPr lang="en-US" sz="2400" dirty="0">
                <a:hlinkClick r:id="rId4"/>
              </a:rPr>
              <a:t>Link to paper brief</a:t>
            </a:r>
            <a:endParaRPr lang="en-US" sz="2400" dirty="0"/>
          </a:p>
          <a:p>
            <a:r>
              <a:rPr lang="en-US" sz="2400" dirty="0">
                <a:hlinkClick r:id="rId5"/>
              </a:rPr>
              <a:t>Full text PDF</a:t>
            </a:r>
            <a:r>
              <a:rPr lang="en-US" sz="2400" dirty="0"/>
              <a:t> </a:t>
            </a:r>
            <a:r>
              <a:rPr lang="en-US" sz="2400" dirty="0">
                <a:solidFill>
                  <a:schemeClr val="bg2">
                    <a:lumMod val="25000"/>
                  </a:schemeClr>
                </a:solidFill>
              </a:rPr>
              <a:t>(ironically, the PDF fails Acrobat’s accessibility checker)</a:t>
            </a:r>
          </a:p>
        </p:txBody>
      </p:sp>
    </p:spTree>
    <p:extLst>
      <p:ext uri="{BB962C8B-B14F-4D97-AF65-F5344CB8AC3E}">
        <p14:creationId xmlns:p14="http://schemas.microsoft.com/office/powerpoint/2010/main" val="23949722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Mechanical-Gears-PowerPoint-Template-1420</Template>
  <TotalTime>289</TotalTime>
  <Words>3093</Words>
  <Application>Microsoft Office PowerPoint</Application>
  <PresentationFormat>On-screen Show (4:3)</PresentationFormat>
  <Paragraphs>126</Paragraphs>
  <Slides>20</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Symbol</vt:lpstr>
      <vt:lpstr>Verdana</vt:lpstr>
      <vt:lpstr>Office Theme</vt:lpstr>
      <vt:lpstr>Pitfalls of Machine-Generated PDFs</vt:lpstr>
      <vt:lpstr>The Presenter</vt:lpstr>
      <vt:lpstr>Outline</vt:lpstr>
      <vt:lpstr>Overview of PDFs</vt:lpstr>
      <vt:lpstr>“State of the Art” Web 1997</vt:lpstr>
      <vt:lpstr>The Evolution of PDFs</vt:lpstr>
      <vt:lpstr>The PDF Association</vt:lpstr>
      <vt:lpstr>Reputation of PDFs</vt:lpstr>
      <vt:lpstr>PDFs in Academia</vt:lpstr>
      <vt:lpstr>PDFs in Government</vt:lpstr>
      <vt:lpstr>The Future of PDFs</vt:lpstr>
      <vt:lpstr>What are PDF tags?</vt:lpstr>
      <vt:lpstr>Creating PDFs with Tags</vt:lpstr>
      <vt:lpstr>Some of the Worst Ways to Create PDFs Are From Web Pages…</vt:lpstr>
      <vt:lpstr>…But Often the Worst</vt:lpstr>
      <vt:lpstr>A Quick Search of GitHub</vt:lpstr>
      <vt:lpstr>PDF Association</vt:lpstr>
      <vt:lpstr>Further Reading</vt:lpstr>
      <vt:lpstr>Further reading (continued)</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Steinberg</dc:creator>
  <cp:lastModifiedBy>Richard Steinberg</cp:lastModifiedBy>
  <cp:revision>37</cp:revision>
  <dcterms:created xsi:type="dcterms:W3CDTF">2022-06-28T00:14:38Z</dcterms:created>
  <dcterms:modified xsi:type="dcterms:W3CDTF">2023-03-27T19:02:02Z</dcterms:modified>
</cp:coreProperties>
</file>